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51206400" cy="32004000"/>
  <p:notesSz cx="7023100" cy="9309100"/>
  <p:defaultTextStyle>
    <a:defPPr>
      <a:defRPr lang="en-US"/>
    </a:defPPr>
    <a:lvl1pPr algn="l" rtl="0" fontAlgn="base">
      <a:spcBef>
        <a:spcPct val="0"/>
      </a:spcBef>
      <a:spcAft>
        <a:spcPct val="0"/>
      </a:spcAft>
      <a:defRPr sz="3200" kern="1200">
        <a:solidFill>
          <a:schemeClr val="tx1"/>
        </a:solidFill>
        <a:latin typeface="Helvetica" charset="0"/>
        <a:ea typeface="MS PGothic" pitchFamily="34" charset="-128"/>
        <a:cs typeface="+mn-cs"/>
      </a:defRPr>
    </a:lvl1pPr>
    <a:lvl2pPr marL="457200" algn="l" rtl="0" fontAlgn="base">
      <a:spcBef>
        <a:spcPct val="0"/>
      </a:spcBef>
      <a:spcAft>
        <a:spcPct val="0"/>
      </a:spcAft>
      <a:defRPr sz="3200" kern="1200">
        <a:solidFill>
          <a:schemeClr val="tx1"/>
        </a:solidFill>
        <a:latin typeface="Helvetica" charset="0"/>
        <a:ea typeface="MS PGothic" pitchFamily="34" charset="-128"/>
        <a:cs typeface="+mn-cs"/>
      </a:defRPr>
    </a:lvl2pPr>
    <a:lvl3pPr marL="914400" algn="l" rtl="0" fontAlgn="base">
      <a:spcBef>
        <a:spcPct val="0"/>
      </a:spcBef>
      <a:spcAft>
        <a:spcPct val="0"/>
      </a:spcAft>
      <a:defRPr sz="3200" kern="1200">
        <a:solidFill>
          <a:schemeClr val="tx1"/>
        </a:solidFill>
        <a:latin typeface="Helvetica" charset="0"/>
        <a:ea typeface="MS PGothic" pitchFamily="34" charset="-128"/>
        <a:cs typeface="+mn-cs"/>
      </a:defRPr>
    </a:lvl3pPr>
    <a:lvl4pPr marL="1371600" algn="l" rtl="0" fontAlgn="base">
      <a:spcBef>
        <a:spcPct val="0"/>
      </a:spcBef>
      <a:spcAft>
        <a:spcPct val="0"/>
      </a:spcAft>
      <a:defRPr sz="3200" kern="1200">
        <a:solidFill>
          <a:schemeClr val="tx1"/>
        </a:solidFill>
        <a:latin typeface="Helvetica" charset="0"/>
        <a:ea typeface="MS PGothic" pitchFamily="34" charset="-128"/>
        <a:cs typeface="+mn-cs"/>
      </a:defRPr>
    </a:lvl4pPr>
    <a:lvl5pPr marL="1828800" algn="l" rtl="0" fontAlgn="base">
      <a:spcBef>
        <a:spcPct val="0"/>
      </a:spcBef>
      <a:spcAft>
        <a:spcPct val="0"/>
      </a:spcAft>
      <a:defRPr sz="3200" kern="1200">
        <a:solidFill>
          <a:schemeClr val="tx1"/>
        </a:solidFill>
        <a:latin typeface="Helvetica" charset="0"/>
        <a:ea typeface="MS PGothic" pitchFamily="34" charset="-128"/>
        <a:cs typeface="+mn-cs"/>
      </a:defRPr>
    </a:lvl5pPr>
    <a:lvl6pPr marL="2286000" algn="l" defTabSz="914400" rtl="0" eaLnBrk="1" latinLnBrk="0" hangingPunct="1">
      <a:defRPr sz="3200" kern="1200">
        <a:solidFill>
          <a:schemeClr val="tx1"/>
        </a:solidFill>
        <a:latin typeface="Helvetica" charset="0"/>
        <a:ea typeface="MS PGothic" pitchFamily="34" charset="-128"/>
        <a:cs typeface="+mn-cs"/>
      </a:defRPr>
    </a:lvl6pPr>
    <a:lvl7pPr marL="2743200" algn="l" defTabSz="914400" rtl="0" eaLnBrk="1" latinLnBrk="0" hangingPunct="1">
      <a:defRPr sz="3200" kern="1200">
        <a:solidFill>
          <a:schemeClr val="tx1"/>
        </a:solidFill>
        <a:latin typeface="Helvetica" charset="0"/>
        <a:ea typeface="MS PGothic" pitchFamily="34" charset="-128"/>
        <a:cs typeface="+mn-cs"/>
      </a:defRPr>
    </a:lvl7pPr>
    <a:lvl8pPr marL="3200400" algn="l" defTabSz="914400" rtl="0" eaLnBrk="1" latinLnBrk="0" hangingPunct="1">
      <a:defRPr sz="3200" kern="1200">
        <a:solidFill>
          <a:schemeClr val="tx1"/>
        </a:solidFill>
        <a:latin typeface="Helvetica" charset="0"/>
        <a:ea typeface="MS PGothic" pitchFamily="34" charset="-128"/>
        <a:cs typeface="+mn-cs"/>
      </a:defRPr>
    </a:lvl8pPr>
    <a:lvl9pPr marL="3657600" algn="l" defTabSz="914400" rtl="0" eaLnBrk="1" latinLnBrk="0" hangingPunct="1">
      <a:defRPr sz="3200" kern="1200">
        <a:solidFill>
          <a:schemeClr val="tx1"/>
        </a:solidFill>
        <a:latin typeface="Helvetica"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191919"/>
    <a:srgbClr val="FFFFE1"/>
    <a:srgbClr val="FFF3F3"/>
    <a:srgbClr val="800040"/>
    <a:srgbClr val="004080"/>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29" autoAdjust="0"/>
    <p:restoredTop sz="82689" autoAdjust="0"/>
  </p:normalViewPr>
  <p:slideViewPr>
    <p:cSldViewPr snapToGrid="0">
      <p:cViewPr>
        <p:scale>
          <a:sx n="20" d="100"/>
          <a:sy n="20" d="100"/>
        </p:scale>
        <p:origin x="-828" y="-72"/>
      </p:cViewPr>
      <p:guideLst>
        <p:guide orient="horz" pos="697"/>
        <p:guide orient="horz" pos="19087"/>
        <p:guide orient="horz" pos="3625"/>
        <p:guide orient="horz" pos="2070"/>
        <p:guide pos="7439"/>
        <p:guide pos="8412"/>
        <p:guide pos="15311"/>
        <p:guide pos="24535"/>
        <p:guide pos="1150"/>
        <p:guide pos="16330"/>
        <p:guide pos="23563"/>
        <p:guide pos="30871"/>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20994"/>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479" cy="465513"/>
          </a:xfrm>
          <a:prstGeom prst="rect">
            <a:avLst/>
          </a:prstGeom>
        </p:spPr>
        <p:txBody>
          <a:bodyPr vert="horz" wrap="square" lIns="17743" tIns="8872" rIns="17743" bIns="8872" numCol="1" anchor="t" anchorCtr="0" compatLnSpc="1">
            <a:prstTxWarp prst="textNoShape">
              <a:avLst/>
            </a:prstTxWarp>
          </a:bodyPr>
          <a:lstStyle>
            <a:lvl1pPr>
              <a:defRPr sz="200" smtClean="0">
                <a:latin typeface="Calibri" pitchFamily="34" charset="0"/>
              </a:defRPr>
            </a:lvl1pPr>
          </a:lstStyle>
          <a:p>
            <a:pPr>
              <a:defRPr/>
            </a:pPr>
            <a:endParaRPr lang="zh-CN" altLang="zh-CN"/>
          </a:p>
        </p:txBody>
      </p:sp>
      <p:sp>
        <p:nvSpPr>
          <p:cNvPr id="3" name="Date Placeholder 2"/>
          <p:cNvSpPr>
            <a:spLocks noGrp="1"/>
          </p:cNvSpPr>
          <p:nvPr>
            <p:ph type="dt" idx="1"/>
          </p:nvPr>
        </p:nvSpPr>
        <p:spPr>
          <a:xfrm>
            <a:off x="3978267" y="0"/>
            <a:ext cx="3043140" cy="465513"/>
          </a:xfrm>
          <a:prstGeom prst="rect">
            <a:avLst/>
          </a:prstGeom>
        </p:spPr>
        <p:txBody>
          <a:bodyPr vert="horz" wrap="square" lIns="17743" tIns="8872" rIns="17743" bIns="8872" numCol="1" anchor="t" anchorCtr="0" compatLnSpc="1">
            <a:prstTxWarp prst="textNoShape">
              <a:avLst/>
            </a:prstTxWarp>
          </a:bodyPr>
          <a:lstStyle>
            <a:lvl1pPr algn="r">
              <a:defRPr sz="200" smtClean="0">
                <a:latin typeface="Calibri" pitchFamily="34" charset="0"/>
              </a:defRPr>
            </a:lvl1pPr>
          </a:lstStyle>
          <a:p>
            <a:pPr>
              <a:defRPr/>
            </a:pPr>
            <a:fld id="{80F66186-91DC-46E2-B980-F7F984739A61}" type="datetime1">
              <a:rPr lang="en-US" altLang="zh-CN"/>
              <a:pPr>
                <a:defRPr/>
              </a:pPr>
              <a:t>9/20/2013</a:t>
            </a:fld>
            <a:endParaRPr lang="en-US" altLang="zh-CN"/>
          </a:p>
        </p:txBody>
      </p:sp>
      <p:sp>
        <p:nvSpPr>
          <p:cNvPr id="4" name="Slide Image Placeholder 3"/>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wrap="square" lIns="17743" tIns="8872" rIns="17743" bIns="8872" numCol="1" anchor="ctr" anchorCtr="0" compatLnSpc="1">
            <a:prstTxWarp prst="textNoShape">
              <a:avLst/>
            </a:prstTxWarp>
          </a:bodyPr>
          <a:lstStyle/>
          <a:p>
            <a:pPr lvl="0"/>
            <a:endParaRPr lang="zh-CN" altLang="zh-CN" noProof="0" smtClean="0"/>
          </a:p>
        </p:txBody>
      </p:sp>
      <p:sp>
        <p:nvSpPr>
          <p:cNvPr id="5" name="Notes Placeholder 4"/>
          <p:cNvSpPr>
            <a:spLocks noGrp="1"/>
          </p:cNvSpPr>
          <p:nvPr>
            <p:ph type="body" sz="quarter" idx="3"/>
          </p:nvPr>
        </p:nvSpPr>
        <p:spPr>
          <a:xfrm>
            <a:off x="702446" y="4421938"/>
            <a:ext cx="5618209" cy="4189038"/>
          </a:xfrm>
          <a:prstGeom prst="rect">
            <a:avLst/>
          </a:prstGeom>
        </p:spPr>
        <p:txBody>
          <a:bodyPr vert="horz" wrap="square" lIns="17743" tIns="8872" rIns="17743" bIns="8872"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144"/>
            <a:ext cx="3043479" cy="465224"/>
          </a:xfrm>
          <a:prstGeom prst="rect">
            <a:avLst/>
          </a:prstGeom>
        </p:spPr>
        <p:txBody>
          <a:bodyPr vert="horz" wrap="square" lIns="17743" tIns="8872" rIns="17743" bIns="8872" numCol="1" anchor="b" anchorCtr="0" compatLnSpc="1">
            <a:prstTxWarp prst="textNoShape">
              <a:avLst/>
            </a:prstTxWarp>
          </a:bodyPr>
          <a:lstStyle>
            <a:lvl1pPr>
              <a:defRPr sz="200" smtClean="0">
                <a:latin typeface="Calibri" pitchFamily="34" charset="0"/>
              </a:defRPr>
            </a:lvl1pPr>
          </a:lstStyle>
          <a:p>
            <a:pPr>
              <a:defRPr/>
            </a:pPr>
            <a:endParaRPr lang="zh-CN" altLang="zh-CN"/>
          </a:p>
        </p:txBody>
      </p:sp>
      <p:sp>
        <p:nvSpPr>
          <p:cNvPr id="7" name="Slide Number Placeholder 6"/>
          <p:cNvSpPr>
            <a:spLocks noGrp="1"/>
          </p:cNvSpPr>
          <p:nvPr>
            <p:ph type="sldNum" sz="quarter" idx="5"/>
          </p:nvPr>
        </p:nvSpPr>
        <p:spPr>
          <a:xfrm>
            <a:off x="3978267" y="8842144"/>
            <a:ext cx="3043140" cy="465224"/>
          </a:xfrm>
          <a:prstGeom prst="rect">
            <a:avLst/>
          </a:prstGeom>
        </p:spPr>
        <p:txBody>
          <a:bodyPr vert="horz" wrap="square" lIns="17743" tIns="8872" rIns="17743" bIns="8872" numCol="1" anchor="b" anchorCtr="0" compatLnSpc="1">
            <a:prstTxWarp prst="textNoShape">
              <a:avLst/>
            </a:prstTxWarp>
          </a:bodyPr>
          <a:lstStyle>
            <a:lvl1pPr algn="r">
              <a:defRPr sz="200" smtClean="0">
                <a:latin typeface="Calibri" pitchFamily="34" charset="0"/>
              </a:defRPr>
            </a:lvl1pPr>
          </a:lstStyle>
          <a:p>
            <a:pPr>
              <a:defRPr/>
            </a:pPr>
            <a:fld id="{942918D2-5BDD-47B2-A7B5-CDC5EED39138}" type="slidenum">
              <a:rPr lang="en-US" altLang="zh-CN"/>
              <a:pPr>
                <a:defRPr/>
              </a:pPr>
              <a:t>‹#›</a:t>
            </a:fld>
            <a:endParaRPr lang="en-US" altLang="zh-CN"/>
          </a:p>
        </p:txBody>
      </p:sp>
    </p:spTree>
    <p:extLst>
      <p:ext uri="{BB962C8B-B14F-4D97-AF65-F5344CB8AC3E}">
        <p14:creationId xmlns:p14="http://schemas.microsoft.com/office/powerpoint/2010/main" val="15549098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942918D2-5BDD-47B2-A7B5-CDC5EED39138}" type="slidenum">
              <a:rPr lang="en-US" altLang="zh-CN" smtClean="0"/>
              <a:pPr>
                <a:defRPr/>
              </a:pPr>
              <a:t>1</a:t>
            </a:fld>
            <a:endParaRPr lang="en-US" altLang="zh-CN"/>
          </a:p>
        </p:txBody>
      </p:sp>
    </p:spTree>
    <p:extLst>
      <p:ext uri="{BB962C8B-B14F-4D97-AF65-F5344CB8AC3E}">
        <p14:creationId xmlns:p14="http://schemas.microsoft.com/office/powerpoint/2010/main" val="6868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4" y="9942601"/>
            <a:ext cx="43526075"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134983"/>
            <a:ext cx="35845750" cy="818003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1A113A6F-3B94-40B6-B55A-0B789C4E6805}" type="slidenum">
              <a:rPr lang="en-US" altLang="zh-CN"/>
              <a:pPr>
                <a:defRPr/>
              </a:pPr>
              <a:t>‹#›</a:t>
            </a:fld>
            <a:endParaRPr lang="en-US" altLang="zh-CN"/>
          </a:p>
        </p:txBody>
      </p:sp>
    </p:spTree>
    <p:extLst>
      <p:ext uri="{BB962C8B-B14F-4D97-AF65-F5344CB8AC3E}">
        <p14:creationId xmlns:p14="http://schemas.microsoft.com/office/powerpoint/2010/main" val="306400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AD38537B-F43F-4A98-89FC-EBA04046A1D6}" type="slidenum">
              <a:rPr lang="en-US" altLang="zh-CN"/>
              <a:pPr>
                <a:defRPr/>
              </a:pPr>
              <a:t>‹#›</a:t>
            </a:fld>
            <a:endParaRPr lang="en-US" altLang="zh-CN"/>
          </a:p>
        </p:txBody>
      </p:sp>
    </p:spTree>
    <p:extLst>
      <p:ext uri="{BB962C8B-B14F-4D97-AF65-F5344CB8AC3E}">
        <p14:creationId xmlns:p14="http://schemas.microsoft.com/office/powerpoint/2010/main" val="156814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4" y="2844492"/>
            <a:ext cx="10880725" cy="256035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844492"/>
            <a:ext cx="32492950" cy="256035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B3009161-C202-4EB2-8D4E-3211B845C8B5}" type="slidenum">
              <a:rPr lang="en-US" altLang="zh-CN"/>
              <a:pPr>
                <a:defRPr/>
              </a:pPr>
              <a:t>‹#›</a:t>
            </a:fld>
            <a:endParaRPr lang="en-US" altLang="zh-CN"/>
          </a:p>
        </p:txBody>
      </p:sp>
    </p:spTree>
    <p:extLst>
      <p:ext uri="{BB962C8B-B14F-4D97-AF65-F5344CB8AC3E}">
        <p14:creationId xmlns:p14="http://schemas.microsoft.com/office/powerpoint/2010/main" val="137480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6EC0411B-2E97-4A06-897E-FD30AA92A474}" type="slidenum">
              <a:rPr lang="en-US" altLang="zh-CN"/>
              <a:pPr>
                <a:defRPr/>
              </a:pPr>
              <a:t>‹#›</a:t>
            </a:fld>
            <a:endParaRPr lang="en-US" altLang="zh-CN"/>
          </a:p>
        </p:txBody>
      </p:sp>
    </p:spTree>
    <p:extLst>
      <p:ext uri="{BB962C8B-B14F-4D97-AF65-F5344CB8AC3E}">
        <p14:creationId xmlns:p14="http://schemas.microsoft.com/office/powerpoint/2010/main" val="254737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0565843"/>
            <a:ext cx="43526075" cy="63557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3564968"/>
            <a:ext cx="43526075" cy="7000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8515DE9A-5AE4-47C5-AF47-223A7192CEC4}" type="slidenum">
              <a:rPr lang="en-US" altLang="zh-CN"/>
              <a:pPr>
                <a:defRPr/>
              </a:pPr>
              <a:t>‹#›</a:t>
            </a:fld>
            <a:endParaRPr lang="en-US" altLang="zh-CN"/>
          </a:p>
        </p:txBody>
      </p:sp>
    </p:spTree>
    <p:extLst>
      <p:ext uri="{BB962C8B-B14F-4D97-AF65-F5344CB8AC3E}">
        <p14:creationId xmlns:p14="http://schemas.microsoft.com/office/powerpoint/2010/main" val="187388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4" y="9246527"/>
            <a:ext cx="21686837" cy="19201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246527"/>
            <a:ext cx="21686838" cy="19201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6743BC3F-F4EC-41E5-80CE-F4FBF004269F}" type="slidenum">
              <a:rPr lang="en-US" altLang="zh-CN"/>
              <a:pPr>
                <a:defRPr/>
              </a:pPr>
              <a:t>‹#›</a:t>
            </a:fld>
            <a:endParaRPr lang="en-US" altLang="zh-CN"/>
          </a:p>
        </p:txBody>
      </p:sp>
    </p:spTree>
    <p:extLst>
      <p:ext uri="{BB962C8B-B14F-4D97-AF65-F5344CB8AC3E}">
        <p14:creationId xmlns:p14="http://schemas.microsoft.com/office/powerpoint/2010/main" val="150190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9" y="1281024"/>
            <a:ext cx="46085125"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164476"/>
            <a:ext cx="22625050" cy="2984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149417"/>
            <a:ext cx="22625050" cy="184390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164476"/>
            <a:ext cx="22632988" cy="2984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149417"/>
            <a:ext cx="22632988" cy="184390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pPr>
              <a:defRPr/>
            </a:pPr>
            <a:fld id="{2D970A98-9D12-48BD-BB4B-B427D9A44CA6}" type="slidenum">
              <a:rPr lang="en-US" altLang="zh-CN"/>
              <a:pPr>
                <a:defRPr/>
              </a:pPr>
              <a:t>‹#›</a:t>
            </a:fld>
            <a:endParaRPr lang="en-US" altLang="zh-CN"/>
          </a:p>
        </p:txBody>
      </p:sp>
    </p:spTree>
    <p:extLst>
      <p:ext uri="{BB962C8B-B14F-4D97-AF65-F5344CB8AC3E}">
        <p14:creationId xmlns:p14="http://schemas.microsoft.com/office/powerpoint/2010/main" val="171027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fld id="{077E2C0A-E3CE-4DDF-B866-64B7C329A13E}" type="slidenum">
              <a:rPr lang="en-US" altLang="zh-CN"/>
              <a:pPr>
                <a:defRPr/>
              </a:pPr>
              <a:t>‹#›</a:t>
            </a:fld>
            <a:endParaRPr lang="en-US" altLang="zh-CN"/>
          </a:p>
        </p:txBody>
      </p:sp>
    </p:spTree>
    <p:extLst>
      <p:ext uri="{BB962C8B-B14F-4D97-AF65-F5344CB8AC3E}">
        <p14:creationId xmlns:p14="http://schemas.microsoft.com/office/powerpoint/2010/main" val="336285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pPr>
              <a:defRPr/>
            </a:pPr>
            <a:fld id="{313C1512-F138-409B-B002-F7E9B9ADC36D}" type="slidenum">
              <a:rPr lang="en-US" altLang="zh-CN"/>
              <a:pPr>
                <a:defRPr/>
              </a:pPr>
              <a:t>‹#›</a:t>
            </a:fld>
            <a:endParaRPr lang="en-US" altLang="zh-CN"/>
          </a:p>
        </p:txBody>
      </p:sp>
    </p:spTree>
    <p:extLst>
      <p:ext uri="{BB962C8B-B14F-4D97-AF65-F5344CB8AC3E}">
        <p14:creationId xmlns:p14="http://schemas.microsoft.com/office/powerpoint/2010/main" val="227189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274851"/>
            <a:ext cx="16846550" cy="542197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274851"/>
            <a:ext cx="28625800" cy="27313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696825"/>
            <a:ext cx="16846550" cy="21891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63B90DFA-79D3-4D8F-A08F-CCC0757E7291}" type="slidenum">
              <a:rPr lang="en-US" altLang="zh-CN"/>
              <a:pPr>
                <a:defRPr/>
              </a:pPr>
              <a:t>‹#›</a:t>
            </a:fld>
            <a:endParaRPr lang="en-US" altLang="zh-CN"/>
          </a:p>
        </p:txBody>
      </p:sp>
    </p:spTree>
    <p:extLst>
      <p:ext uri="{BB962C8B-B14F-4D97-AF65-F5344CB8AC3E}">
        <p14:creationId xmlns:p14="http://schemas.microsoft.com/office/powerpoint/2010/main" val="264486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6" y="22402492"/>
            <a:ext cx="30724475" cy="264539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6" y="2859927"/>
            <a:ext cx="30724475" cy="192014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6" y="25047885"/>
            <a:ext cx="30724475" cy="3755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E3E64E2C-E0E8-4067-96D4-6A1046AFBE53}" type="slidenum">
              <a:rPr lang="en-US" altLang="zh-CN"/>
              <a:pPr>
                <a:defRPr/>
              </a:pPr>
              <a:t>‹#›</a:t>
            </a:fld>
            <a:endParaRPr lang="en-US" altLang="zh-CN"/>
          </a:p>
        </p:txBody>
      </p:sp>
    </p:spTree>
    <p:extLst>
      <p:ext uri="{BB962C8B-B14F-4D97-AF65-F5344CB8AC3E}">
        <p14:creationId xmlns:p14="http://schemas.microsoft.com/office/powerpoint/2010/main" val="414474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844800"/>
            <a:ext cx="435260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3840163" y="9247188"/>
            <a:ext cx="43526075" cy="192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3840163" y="29159200"/>
            <a:ext cx="10668000"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6200" smtClean="0">
                <a:latin typeface="Times New Roman" pitchFamily="18" charset="0"/>
              </a:defRPr>
            </a:lvl1pPr>
          </a:lstStyle>
          <a:p>
            <a:pPr>
              <a:defRPr/>
            </a:pPr>
            <a:endParaRPr lang="zh-CN" altLang="zh-CN"/>
          </a:p>
        </p:txBody>
      </p:sp>
      <p:sp>
        <p:nvSpPr>
          <p:cNvPr id="1029" name="Rectangle 5"/>
          <p:cNvSpPr>
            <a:spLocks noGrp="1" noChangeArrowheads="1"/>
          </p:cNvSpPr>
          <p:nvPr>
            <p:ph type="ftr" sz="quarter" idx="3"/>
          </p:nvPr>
        </p:nvSpPr>
        <p:spPr bwMode="auto">
          <a:xfrm>
            <a:off x="17495838" y="29159200"/>
            <a:ext cx="16214725"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6200" smtClean="0">
                <a:latin typeface="Times New Roman" pitchFamily="18" charset="0"/>
              </a:defRPr>
            </a:lvl1pPr>
          </a:lstStyle>
          <a:p>
            <a:pPr>
              <a:defRPr/>
            </a:pPr>
            <a:endParaRPr lang="zh-CN" altLang="zh-CN"/>
          </a:p>
        </p:txBody>
      </p:sp>
      <p:sp>
        <p:nvSpPr>
          <p:cNvPr id="1030" name="Rectangle 6"/>
          <p:cNvSpPr>
            <a:spLocks noGrp="1" noChangeArrowheads="1"/>
          </p:cNvSpPr>
          <p:nvPr>
            <p:ph type="sldNum" sz="quarter" idx="4"/>
          </p:nvPr>
        </p:nvSpPr>
        <p:spPr bwMode="auto">
          <a:xfrm>
            <a:off x="36698238" y="29159200"/>
            <a:ext cx="10668000"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6200" smtClean="0">
                <a:latin typeface="Times New Roman" pitchFamily="18" charset="0"/>
              </a:defRPr>
            </a:lvl1pPr>
          </a:lstStyle>
          <a:p>
            <a:pPr>
              <a:defRPr/>
            </a:pPr>
            <a:fld id="{7D2F8CA7-54C1-4F77-99BA-53C82ADA217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a:solidFill>
            <a:schemeClr val="tx2"/>
          </a:solidFill>
          <a:latin typeface="+mj-lt"/>
          <a:ea typeface="MS PGothic" pitchFamily="34" charset="-128"/>
          <a:cs typeface="ＭＳ Ｐゴシック" pitchFamily="-65" charset="-128"/>
        </a:defRPr>
      </a:lvl1pPr>
      <a:lvl2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2pPr>
      <a:lvl3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3pPr>
      <a:lvl4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4pPr>
      <a:lvl5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5pPr>
      <a:lvl6pPr marL="457200" algn="ctr" defTabSz="4075113" rtl="0" fontAlgn="base">
        <a:spcBef>
          <a:spcPct val="0"/>
        </a:spcBef>
        <a:spcAft>
          <a:spcPct val="0"/>
        </a:spcAft>
        <a:defRPr sz="19600">
          <a:solidFill>
            <a:schemeClr val="tx2"/>
          </a:solidFill>
          <a:latin typeface="Times New Roman" pitchFamily="-65" charset="0"/>
        </a:defRPr>
      </a:lvl6pPr>
      <a:lvl7pPr marL="914400" algn="ctr" defTabSz="4075113" rtl="0" fontAlgn="base">
        <a:spcBef>
          <a:spcPct val="0"/>
        </a:spcBef>
        <a:spcAft>
          <a:spcPct val="0"/>
        </a:spcAft>
        <a:defRPr sz="19600">
          <a:solidFill>
            <a:schemeClr val="tx2"/>
          </a:solidFill>
          <a:latin typeface="Times New Roman" pitchFamily="-65" charset="0"/>
        </a:defRPr>
      </a:lvl7pPr>
      <a:lvl8pPr marL="1371600" algn="ctr" defTabSz="4075113" rtl="0" fontAlgn="base">
        <a:spcBef>
          <a:spcPct val="0"/>
        </a:spcBef>
        <a:spcAft>
          <a:spcPct val="0"/>
        </a:spcAft>
        <a:defRPr sz="19600">
          <a:solidFill>
            <a:schemeClr val="tx2"/>
          </a:solidFill>
          <a:latin typeface="Times New Roman" pitchFamily="-65" charset="0"/>
        </a:defRPr>
      </a:lvl8pPr>
      <a:lvl9pPr marL="1828800" algn="ctr" defTabSz="4075113" rtl="0" fontAlgn="base">
        <a:spcBef>
          <a:spcPct val="0"/>
        </a:spcBef>
        <a:spcAft>
          <a:spcPct val="0"/>
        </a:spcAft>
        <a:defRPr sz="19600">
          <a:solidFill>
            <a:schemeClr val="tx2"/>
          </a:solidFill>
          <a:latin typeface="Times New Roman" pitchFamily="-65"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hyperlink" Target="http://www.mosrp.uh.edu/"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hyperlink" Target="http://dx.doi.org/10.1190/segam2013-0817.1" TargetMode="Externa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2.jpe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85064" y="5367719"/>
            <a:ext cx="9889888" cy="11833290"/>
          </a:xfrm>
          <a:prstGeom prst="rect">
            <a:avLst/>
          </a:prstGeom>
          <a:solidFill>
            <a:schemeClr val="bg1"/>
          </a:solidFill>
          <a:ln w="38100">
            <a:solidFill>
              <a:srgbClr val="000000"/>
            </a:solidFill>
            <a:round/>
            <a:headEnd/>
            <a:tailEnd/>
          </a:ln>
        </p:spPr>
        <p:txBody>
          <a:bodyPr lIns="914400" tIns="457200" rIns="914400" bIns="914400"/>
          <a:lstStyle>
            <a:lvl1pPr eaLnBrk="0" hangingPunct="0">
              <a:tabLst>
                <a:tab pos="500063" algn="l"/>
              </a:tabLst>
              <a:defRPr sz="3200">
                <a:solidFill>
                  <a:schemeClr val="tx1"/>
                </a:solidFill>
                <a:latin typeface="Helvetica" charset="0"/>
                <a:ea typeface="MS PGothic" pitchFamily="34" charset="-128"/>
              </a:defRPr>
            </a:lvl1pPr>
            <a:lvl2pPr marL="742950" indent="-285750" eaLnBrk="0" hangingPunct="0">
              <a:tabLst>
                <a:tab pos="500063" algn="l"/>
              </a:tabLst>
              <a:defRPr sz="3200">
                <a:solidFill>
                  <a:schemeClr val="tx1"/>
                </a:solidFill>
                <a:latin typeface="Helvetica" charset="0"/>
                <a:ea typeface="MS PGothic" pitchFamily="34" charset="-128"/>
              </a:defRPr>
            </a:lvl2pPr>
            <a:lvl3pPr marL="1143000" indent="-228600" eaLnBrk="0" hangingPunct="0">
              <a:tabLst>
                <a:tab pos="500063" algn="l"/>
              </a:tabLst>
              <a:defRPr sz="3200">
                <a:solidFill>
                  <a:schemeClr val="tx1"/>
                </a:solidFill>
                <a:latin typeface="Helvetica" charset="0"/>
                <a:ea typeface="MS PGothic" pitchFamily="34" charset="-128"/>
              </a:defRPr>
            </a:lvl3pPr>
            <a:lvl4pPr marL="1600200" indent="-228600" eaLnBrk="0" hangingPunct="0">
              <a:tabLst>
                <a:tab pos="500063" algn="l"/>
              </a:tabLst>
              <a:defRPr sz="3200">
                <a:solidFill>
                  <a:schemeClr val="tx1"/>
                </a:solidFill>
                <a:latin typeface="Helvetica" charset="0"/>
                <a:ea typeface="MS PGothic" pitchFamily="34" charset="-128"/>
              </a:defRPr>
            </a:lvl4pPr>
            <a:lvl5pPr marL="2057400" indent="-228600" eaLnBrk="0" hangingPunct="0">
              <a:tabLst>
                <a:tab pos="500063" algn="l"/>
              </a:tabLst>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9pPr>
          </a:lstStyle>
          <a:p>
            <a:pPr algn="just" eaLnBrk="1" hangingPunct="1">
              <a:spcBef>
                <a:spcPct val="50000"/>
              </a:spcBef>
            </a:pPr>
            <a:r>
              <a:rPr lang="en-US" altLang="zh-CN" sz="4400" b="1" dirty="0" smtClean="0">
                <a:latin typeface="Calibri" pitchFamily="34" charset="0"/>
              </a:rPr>
              <a:t>1. Summary</a:t>
            </a:r>
            <a:endParaRPr lang="en-US" altLang="zh-CN" sz="4400" b="1" dirty="0">
              <a:latin typeface="Calibri" pitchFamily="34" charset="0"/>
            </a:endParaRPr>
          </a:p>
          <a:p>
            <a:pPr algn="just" eaLnBrk="1" hangingPunct="1">
              <a:spcBef>
                <a:spcPct val="10000"/>
              </a:spcBef>
            </a:pPr>
            <a:r>
              <a:rPr lang="en-US" sz="2800" dirty="0" smtClean="0">
                <a:effectLst/>
              </a:rPr>
              <a:t>The inverse scattering series (ISS) free-surface multiple elimination (FSME) algorithm </a:t>
            </a:r>
            <a:r>
              <a:rPr lang="en-US" sz="2800" dirty="0" smtClean="0"/>
              <a:t>(</a:t>
            </a:r>
            <a:r>
              <a:rPr lang="en-US" sz="2800" dirty="0" err="1" smtClean="0"/>
              <a:t>C</a:t>
            </a:r>
            <a:r>
              <a:rPr lang="en-US" sz="2800" dirty="0" err="1" smtClean="0">
                <a:effectLst/>
              </a:rPr>
              <a:t>arvalho</a:t>
            </a:r>
            <a:r>
              <a:rPr lang="en-US" sz="2800" dirty="0" smtClean="0">
                <a:effectLst/>
              </a:rPr>
              <a:t>, 1992; </a:t>
            </a:r>
            <a:r>
              <a:rPr lang="en-US" sz="2800" dirty="0" err="1" smtClean="0">
                <a:effectLst/>
              </a:rPr>
              <a:t>Weglein</a:t>
            </a:r>
            <a:r>
              <a:rPr lang="en-US" sz="2800" dirty="0" smtClean="0">
                <a:effectLst/>
              </a:rPr>
              <a:t> et al., 1997</a:t>
            </a:r>
            <a:r>
              <a:rPr lang="en-US" sz="2800" dirty="0"/>
              <a:t>)</a:t>
            </a:r>
            <a:r>
              <a:rPr lang="en-US" sz="2800" dirty="0" smtClean="0">
                <a:effectLst/>
              </a:rPr>
              <a:t> is modified and extended to accommodate a source (and receiver) array with a radiation pattern. That accommodation can provide added value </a:t>
            </a:r>
            <a:r>
              <a:rPr lang="en-US" altLang="zh-CN" sz="2800" dirty="0"/>
              <a:t>for the fidelity of amplitude and phase prediction of </a:t>
            </a:r>
            <a:r>
              <a:rPr lang="en-US" altLang="zh-CN" sz="2800" dirty="0" smtClean="0"/>
              <a:t>free-surface </a:t>
            </a:r>
            <a:r>
              <a:rPr lang="en-US" altLang="zh-CN" sz="2800" dirty="0"/>
              <a:t>multiples at all </a:t>
            </a:r>
            <a:r>
              <a:rPr lang="en-US" altLang="zh-CN" sz="2800" dirty="0" smtClean="0"/>
              <a:t>offsets, </a:t>
            </a:r>
            <a:r>
              <a:rPr lang="en-US" sz="2800" dirty="0" smtClean="0">
                <a:effectLst/>
              </a:rPr>
              <a:t>compared to previous methods that assumed a single point source (air-gun). For the source-array data, if all prerequisites are provided, the new algorithm has the theoretical capability of predicting the exact phase and amplitude of multiples, and in principle </a:t>
            </a:r>
            <a:r>
              <a:rPr lang="en-US" altLang="zh-CN" sz="2800" dirty="0" smtClean="0">
                <a:effectLst/>
              </a:rPr>
              <a:t>can </a:t>
            </a:r>
            <a:r>
              <a:rPr lang="en-US" sz="2800" dirty="0" smtClean="0">
                <a:effectLst/>
              </a:rPr>
              <a:t>remov</a:t>
            </a:r>
            <a:r>
              <a:rPr lang="en-US" altLang="zh-CN" sz="2800" dirty="0" smtClean="0">
                <a:effectLst/>
              </a:rPr>
              <a:t>e</a:t>
            </a:r>
            <a:r>
              <a:rPr lang="en-US" sz="2800" dirty="0" smtClean="0">
                <a:effectLst/>
              </a:rPr>
              <a:t> them through a simple subtraction. All of its data requirements can be provided by Green’s theorem, which is consistent with the new FSME algorithm. They are both multidimensional and do not require any subsurface information. The new FSME algorithm is tested on a 1D acoustic model, and the results indicate that the new algorithm enhances the multiple prediction when the data and experiment are </a:t>
            </a:r>
            <a:r>
              <a:rPr lang="en-US" sz="2800" dirty="0" smtClean="0"/>
              <a:t>create</a:t>
            </a:r>
            <a:r>
              <a:rPr lang="en-US" sz="2800" dirty="0" smtClean="0">
                <a:effectLst/>
              </a:rPr>
              <a:t>d by an array rather than a single air-gun. </a:t>
            </a:r>
            <a:r>
              <a:rPr lang="en-US" altLang="zh-CN" sz="2800" dirty="0" smtClean="0">
                <a:latin typeface="Times New Roman" pitchFamily="18" charset="0"/>
              </a:rPr>
              <a:t>		</a:t>
            </a:r>
            <a:endParaRPr lang="en-US" altLang="zh-CN" sz="2800" i="1" dirty="0" smtClean="0">
              <a:solidFill>
                <a:schemeClr val="accent2"/>
              </a:solidFill>
              <a:latin typeface="Times New Roman" pitchFamily="18" charset="0"/>
            </a:endParaRPr>
          </a:p>
          <a:p>
            <a:pPr algn="just" eaLnBrk="1" hangingPunct="1">
              <a:spcBef>
                <a:spcPct val="10000"/>
              </a:spcBef>
            </a:pPr>
            <a:endParaRPr lang="en-US" altLang="zh-CN" sz="2800" dirty="0">
              <a:latin typeface="Times New Roman" pitchFamily="18" charset="0"/>
            </a:endParaRPr>
          </a:p>
        </p:txBody>
      </p:sp>
      <p:sp>
        <p:nvSpPr>
          <p:cNvPr id="5" name="Text Box 11"/>
          <p:cNvSpPr txBox="1">
            <a:spLocks noChangeArrowheads="1"/>
          </p:cNvSpPr>
          <p:nvPr/>
        </p:nvSpPr>
        <p:spPr bwMode="auto">
          <a:xfrm>
            <a:off x="685064" y="17563174"/>
            <a:ext cx="9889888" cy="13696544"/>
          </a:xfrm>
          <a:prstGeom prst="rect">
            <a:avLst/>
          </a:prstGeom>
          <a:solidFill>
            <a:schemeClr val="bg1"/>
          </a:solidFill>
          <a:ln w="38100">
            <a:solidFill>
              <a:srgbClr val="000000"/>
            </a:solidFill>
            <a:round/>
            <a:headEnd/>
            <a:tailEnd/>
          </a:ln>
        </p:spPr>
        <p:txBody>
          <a:bodyPr lIns="914400" tIns="457200" rIns="914400" bIns="914400"/>
          <a:lstStyle>
            <a:lvl1pPr eaLnBrk="0" hangingPunct="0">
              <a:tabLst>
                <a:tab pos="508000" algn="l"/>
              </a:tabLst>
              <a:defRPr sz="3200">
                <a:solidFill>
                  <a:schemeClr val="tx1"/>
                </a:solidFill>
                <a:latin typeface="Helvetica" charset="0"/>
                <a:ea typeface="MS PGothic" pitchFamily="34" charset="-128"/>
              </a:defRPr>
            </a:lvl1pPr>
            <a:lvl2pPr marL="742950" indent="-285750" eaLnBrk="0" hangingPunct="0">
              <a:tabLst>
                <a:tab pos="508000" algn="l"/>
              </a:tabLst>
              <a:defRPr sz="3200">
                <a:solidFill>
                  <a:schemeClr val="tx1"/>
                </a:solidFill>
                <a:latin typeface="Helvetica" charset="0"/>
                <a:ea typeface="MS PGothic" pitchFamily="34" charset="-128"/>
              </a:defRPr>
            </a:lvl2pPr>
            <a:lvl3pPr marL="1143000" indent="-228600" eaLnBrk="0" hangingPunct="0">
              <a:tabLst>
                <a:tab pos="508000" algn="l"/>
              </a:tabLst>
              <a:defRPr sz="3200">
                <a:solidFill>
                  <a:schemeClr val="tx1"/>
                </a:solidFill>
                <a:latin typeface="Helvetica" charset="0"/>
                <a:ea typeface="MS PGothic" pitchFamily="34" charset="-128"/>
              </a:defRPr>
            </a:lvl3pPr>
            <a:lvl4pPr marL="1600200" indent="-228600" eaLnBrk="0" hangingPunct="0">
              <a:tabLst>
                <a:tab pos="508000" algn="l"/>
              </a:tabLst>
              <a:defRPr sz="3200">
                <a:solidFill>
                  <a:schemeClr val="tx1"/>
                </a:solidFill>
                <a:latin typeface="Helvetica" charset="0"/>
                <a:ea typeface="MS PGothic" pitchFamily="34" charset="-128"/>
              </a:defRPr>
            </a:lvl4pPr>
            <a:lvl5pPr marL="2057400" indent="-228600" eaLnBrk="0" hangingPunct="0">
              <a:tabLst>
                <a:tab pos="508000" algn="l"/>
              </a:tabLst>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tabLst>
                <a:tab pos="508000" algn="l"/>
              </a:tabLs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tabLst>
                <a:tab pos="508000" algn="l"/>
              </a:tabLs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tabLst>
                <a:tab pos="508000" algn="l"/>
              </a:tabLs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tabLst>
                <a:tab pos="508000" algn="l"/>
              </a:tabLst>
              <a:defRPr sz="3200">
                <a:solidFill>
                  <a:schemeClr val="tx1"/>
                </a:solidFill>
                <a:latin typeface="Helvetica" charset="0"/>
                <a:ea typeface="MS PGothic" pitchFamily="34" charset="-128"/>
              </a:defRPr>
            </a:lvl9pPr>
          </a:lstStyle>
          <a:p>
            <a:pPr algn="just" eaLnBrk="1" hangingPunct="1">
              <a:spcBef>
                <a:spcPct val="50000"/>
              </a:spcBef>
            </a:pPr>
            <a:r>
              <a:rPr lang="en-US" altLang="zh-CN" sz="4400" b="1" dirty="0" smtClean="0">
                <a:latin typeface="Calibri" pitchFamily="34" charset="0"/>
              </a:rPr>
              <a:t>2. Introduction</a:t>
            </a:r>
          </a:p>
          <a:p>
            <a:pPr algn="just"/>
            <a:r>
              <a:rPr lang="en-US" altLang="zh-CN" sz="2800" dirty="0" smtClean="0"/>
              <a:t>In seismic exploration, multiple removal is a long-standing problem. Various methods have been developed to either attenuate or remove multiples. The ISS FSME algorithm is fully data driven and does not need any subsurface information. If all the prerequisites are provided, it has the ability to accurately predict the free-surface multiples and remove them without needing adaptive subtraction based on certain criteria (energy minimization, for example), since the energy minimization criterion can be invalid or fail if primaries and multiples are overlapping or proximal. </a:t>
            </a:r>
          </a:p>
          <a:p>
            <a:pPr algn="just"/>
            <a:r>
              <a:rPr lang="en-US" altLang="zh-CN" sz="2800" dirty="0" smtClean="0"/>
              <a:t>For source-array data, the ISS FSME algorithm is not sufficient because it is designed for a single point source. In marine acquisition, a source array is commonly used to increase the power of the source, broaden the bandwidth, and cancel the random noise. The source array exhibits directivity and has effects on AVO analysis and multiple removal. Therefore, it is essential that we characterize the source </a:t>
            </a:r>
            <a:r>
              <a:rPr lang="en-US" sz="2800" dirty="0" smtClean="0"/>
              <a:t>(and receiver) </a:t>
            </a:r>
            <a:r>
              <a:rPr lang="en-US" altLang="zh-CN" sz="2800" dirty="0" smtClean="0"/>
              <a:t>array's effect on the FSME algorithm.</a:t>
            </a:r>
          </a:p>
          <a:p>
            <a:pPr algn="just"/>
            <a:r>
              <a:rPr lang="en-US" altLang="zh-CN" sz="2800" dirty="0" smtClean="0"/>
              <a:t>The new extended FSME algorithm has certain data requirements: (1) removal of the reference </a:t>
            </a:r>
            <a:r>
              <a:rPr lang="en-US" altLang="zh-CN" sz="2800" dirty="0" err="1" smtClean="0"/>
              <a:t>wavefield</a:t>
            </a:r>
            <a:r>
              <a:rPr lang="en-US" altLang="zh-CN" sz="2800" dirty="0" smtClean="0"/>
              <a:t>, (2) an estimation of source wavelet and radiation pattern, and (3) source and receiver </a:t>
            </a:r>
            <a:r>
              <a:rPr lang="en-US" altLang="zh-CN" sz="2800" dirty="0" err="1" smtClean="0"/>
              <a:t>deghosting</a:t>
            </a:r>
            <a:r>
              <a:rPr lang="en-US" altLang="zh-CN" sz="2800" dirty="0" smtClean="0"/>
              <a:t>. All can be obtained using Green's theorem methods.</a:t>
            </a:r>
          </a:p>
          <a:p>
            <a:pPr algn="just"/>
            <a:endParaRPr lang="en-US" altLang="zh-CN" sz="2800" dirty="0">
              <a:latin typeface="Times New Roman" pitchFamily="18" charset="0"/>
            </a:endParaRPr>
          </a:p>
        </p:txBody>
      </p:sp>
      <p:sp>
        <p:nvSpPr>
          <p:cNvPr id="6" name="Text Box 16"/>
          <p:cNvSpPr txBox="1">
            <a:spLocks noChangeArrowheads="1"/>
          </p:cNvSpPr>
          <p:nvPr/>
        </p:nvSpPr>
        <p:spPr bwMode="auto">
          <a:xfrm>
            <a:off x="41866458" y="21446115"/>
            <a:ext cx="8961570" cy="2804853"/>
          </a:xfrm>
          <a:prstGeom prst="rect">
            <a:avLst/>
          </a:prstGeom>
          <a:solidFill>
            <a:schemeClr val="bg1"/>
          </a:solidFill>
          <a:ln w="38100">
            <a:solidFill>
              <a:srgbClr val="000000"/>
            </a:solidFill>
            <a:round/>
            <a:headEnd/>
            <a:tailEnd/>
          </a:ln>
        </p:spPr>
        <p:txBody>
          <a:bodyPr lIns="914400" tIns="457200" rIns="914400" bIns="914400"/>
          <a:lstStyle>
            <a:lvl1pPr eaLnBrk="0" hangingPunct="0">
              <a:defRPr sz="3200">
                <a:solidFill>
                  <a:schemeClr val="tx1"/>
                </a:solidFill>
                <a:latin typeface="Helvetica" charset="0"/>
                <a:ea typeface="MS PGothic" pitchFamily="34" charset="-128"/>
              </a:defRPr>
            </a:lvl1pPr>
            <a:lvl2pPr marL="742950" indent="-285750" eaLnBrk="0" hangingPunct="0">
              <a:defRPr sz="3200">
                <a:solidFill>
                  <a:schemeClr val="tx1"/>
                </a:solidFill>
                <a:latin typeface="Helvetica" charset="0"/>
                <a:ea typeface="MS PGothic" pitchFamily="34" charset="-128"/>
              </a:defRPr>
            </a:lvl2pPr>
            <a:lvl3pPr marL="1143000" indent="-228600" eaLnBrk="0" hangingPunct="0">
              <a:defRPr sz="3200">
                <a:solidFill>
                  <a:schemeClr val="tx1"/>
                </a:solidFill>
                <a:latin typeface="Helvetica" charset="0"/>
                <a:ea typeface="MS PGothic" pitchFamily="34" charset="-128"/>
              </a:defRPr>
            </a:lvl3pPr>
            <a:lvl4pPr marL="1600200" indent="-228600" eaLnBrk="0" hangingPunct="0">
              <a:defRPr sz="3200">
                <a:solidFill>
                  <a:schemeClr val="tx1"/>
                </a:solidFill>
                <a:latin typeface="Helvetica" charset="0"/>
                <a:ea typeface="MS PGothic" pitchFamily="34" charset="-128"/>
              </a:defRPr>
            </a:lvl4pPr>
            <a:lvl5pPr marL="2057400" indent="-228600" eaLnBrk="0" hangingPunct="0">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charset="0"/>
                <a:ea typeface="MS PGothic" pitchFamily="34" charset="-128"/>
              </a:defRPr>
            </a:lvl9pPr>
          </a:lstStyle>
          <a:p>
            <a:pPr eaLnBrk="1" hangingPunct="1">
              <a:spcBef>
                <a:spcPct val="50000"/>
              </a:spcBef>
            </a:pPr>
            <a:r>
              <a:rPr lang="en-US" altLang="zh-CN" sz="4400" b="1" dirty="0" smtClean="0">
                <a:solidFill>
                  <a:srgbClr val="000000"/>
                </a:solidFill>
                <a:latin typeface="Calibri" pitchFamily="34" charset="0"/>
              </a:rPr>
              <a:t>6. Acknowledgments</a:t>
            </a:r>
            <a:endParaRPr lang="en-US" altLang="zh-CN" sz="4400" b="1" dirty="0">
              <a:solidFill>
                <a:srgbClr val="000000"/>
              </a:solidFill>
              <a:latin typeface="Calibri" pitchFamily="34" charset="0"/>
            </a:endParaRPr>
          </a:p>
          <a:p>
            <a:pPr eaLnBrk="1" hangingPunct="1">
              <a:spcBef>
                <a:spcPct val="10000"/>
              </a:spcBef>
            </a:pPr>
            <a:r>
              <a:rPr lang="en-US" sz="2800" dirty="0" smtClean="0">
                <a:effectLst/>
              </a:rPr>
              <a:t>We are grateful to the M-OSRP sponsors for their encouragement and support to this work.</a:t>
            </a:r>
            <a:endParaRPr lang="en-US" altLang="zh-CN" sz="2800" dirty="0">
              <a:latin typeface="Times New Roman" pitchFamily="18" charset="0"/>
            </a:endParaRPr>
          </a:p>
        </p:txBody>
      </p:sp>
      <p:sp>
        <p:nvSpPr>
          <p:cNvPr id="7" name="Text Box 12"/>
          <p:cNvSpPr txBox="1">
            <a:spLocks noChangeArrowheads="1"/>
          </p:cNvSpPr>
          <p:nvPr/>
        </p:nvSpPr>
        <p:spPr bwMode="auto">
          <a:xfrm>
            <a:off x="21254332" y="5381759"/>
            <a:ext cx="20292604" cy="21509914"/>
          </a:xfrm>
          <a:prstGeom prst="rect">
            <a:avLst/>
          </a:prstGeom>
          <a:solidFill>
            <a:schemeClr val="bg1"/>
          </a:solidFill>
          <a:ln w="38100">
            <a:solidFill>
              <a:srgbClr val="000000"/>
            </a:solidFill>
            <a:round/>
            <a:headEnd/>
            <a:tailEnd/>
          </a:ln>
        </p:spPr>
        <p:txBody>
          <a:bodyPr lIns="914400" tIns="457200" rIns="914400" bIns="914400" numCol="1"/>
          <a:lstStyle>
            <a:lvl1pPr eaLnBrk="0" hangingPunct="0">
              <a:tabLst>
                <a:tab pos="500063" algn="l"/>
              </a:tabLst>
              <a:defRPr sz="3200">
                <a:solidFill>
                  <a:schemeClr val="tx1"/>
                </a:solidFill>
                <a:latin typeface="Helvetica" charset="0"/>
                <a:ea typeface="MS PGothic" pitchFamily="34" charset="-128"/>
              </a:defRPr>
            </a:lvl1pPr>
            <a:lvl2pPr marL="742950" indent="-285750" eaLnBrk="0" hangingPunct="0">
              <a:tabLst>
                <a:tab pos="500063" algn="l"/>
              </a:tabLst>
              <a:defRPr sz="3200">
                <a:solidFill>
                  <a:schemeClr val="tx1"/>
                </a:solidFill>
                <a:latin typeface="Helvetica" charset="0"/>
                <a:ea typeface="MS PGothic" pitchFamily="34" charset="-128"/>
              </a:defRPr>
            </a:lvl2pPr>
            <a:lvl3pPr marL="1143000" indent="-228600" eaLnBrk="0" hangingPunct="0">
              <a:tabLst>
                <a:tab pos="500063" algn="l"/>
              </a:tabLst>
              <a:defRPr sz="3200">
                <a:solidFill>
                  <a:schemeClr val="tx1"/>
                </a:solidFill>
                <a:latin typeface="Helvetica" charset="0"/>
                <a:ea typeface="MS PGothic" pitchFamily="34" charset="-128"/>
              </a:defRPr>
            </a:lvl3pPr>
            <a:lvl4pPr marL="1600200" indent="-228600" eaLnBrk="0" hangingPunct="0">
              <a:tabLst>
                <a:tab pos="500063" algn="l"/>
              </a:tabLst>
              <a:defRPr sz="3200">
                <a:solidFill>
                  <a:schemeClr val="tx1"/>
                </a:solidFill>
                <a:latin typeface="Helvetica" charset="0"/>
                <a:ea typeface="MS PGothic" pitchFamily="34" charset="-128"/>
              </a:defRPr>
            </a:lvl4pPr>
            <a:lvl5pPr marL="2057400" indent="-228600" eaLnBrk="0" hangingPunct="0">
              <a:tabLst>
                <a:tab pos="500063" algn="l"/>
              </a:tabLst>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charset="0"/>
                <a:ea typeface="MS PGothic" pitchFamily="34" charset="-128"/>
              </a:defRPr>
            </a:lvl9pPr>
          </a:lstStyle>
          <a:p>
            <a:pPr marL="500063" indent="-500063">
              <a:spcBef>
                <a:spcPct val="50000"/>
              </a:spcBef>
              <a:defRPr/>
            </a:pPr>
            <a:r>
              <a:rPr lang="en-US" altLang="zh-CN" sz="4400" b="1" dirty="0" smtClean="0">
                <a:solidFill>
                  <a:srgbClr val="000000"/>
                </a:solidFill>
                <a:latin typeface="Calibri" pitchFamily="34" charset="0"/>
              </a:rPr>
              <a:t>4. </a:t>
            </a:r>
            <a:r>
              <a:rPr lang="en-US" sz="4400" b="1" dirty="0" smtClean="0">
                <a:solidFill>
                  <a:srgbClr val="000000"/>
                </a:solidFill>
                <a:latin typeface="Calibri"/>
                <a:ea typeface="ＭＳ Ｐゴシック" pitchFamily="-111" charset="-128"/>
                <a:cs typeface="ＭＳ Ｐゴシック" pitchFamily="-111" charset="-128"/>
              </a:rPr>
              <a:t>Numerical test</a:t>
            </a:r>
          </a:p>
        </p:txBody>
      </p:sp>
      <p:sp>
        <p:nvSpPr>
          <p:cNvPr id="8" name="Text Box 13"/>
          <p:cNvSpPr txBox="1">
            <a:spLocks noChangeArrowheads="1"/>
          </p:cNvSpPr>
          <p:nvPr/>
        </p:nvSpPr>
        <p:spPr bwMode="auto">
          <a:xfrm>
            <a:off x="41866457" y="5367719"/>
            <a:ext cx="8961571" cy="15754613"/>
          </a:xfrm>
          <a:prstGeom prst="rect">
            <a:avLst/>
          </a:prstGeom>
          <a:solidFill>
            <a:schemeClr val="bg1"/>
          </a:solidFill>
          <a:ln w="38100">
            <a:solidFill>
              <a:srgbClr val="000000"/>
            </a:solidFill>
            <a:round/>
            <a:headEnd/>
            <a:tailEnd/>
          </a:ln>
        </p:spPr>
        <p:txBody>
          <a:bodyPr lIns="914400" tIns="457200" rIns="914400" bIns="914400"/>
          <a:lstStyle>
            <a:lvl1pPr eaLnBrk="0" hangingPunct="0">
              <a:tabLst>
                <a:tab pos="635000" algn="l"/>
              </a:tabLst>
              <a:defRPr sz="3200">
                <a:solidFill>
                  <a:schemeClr val="tx1"/>
                </a:solidFill>
                <a:latin typeface="Helvetica" charset="0"/>
                <a:ea typeface="MS PGothic" pitchFamily="34" charset="-128"/>
              </a:defRPr>
            </a:lvl1pPr>
            <a:lvl2pPr marL="742950" indent="-285750" eaLnBrk="0" hangingPunct="0">
              <a:tabLst>
                <a:tab pos="635000" algn="l"/>
              </a:tabLst>
              <a:defRPr sz="3200">
                <a:solidFill>
                  <a:schemeClr val="tx1"/>
                </a:solidFill>
                <a:latin typeface="Helvetica" charset="0"/>
                <a:ea typeface="MS PGothic" pitchFamily="34" charset="-128"/>
              </a:defRPr>
            </a:lvl2pPr>
            <a:lvl3pPr marL="1143000" indent="-228600" eaLnBrk="0" hangingPunct="0">
              <a:tabLst>
                <a:tab pos="635000" algn="l"/>
              </a:tabLst>
              <a:defRPr sz="3200">
                <a:solidFill>
                  <a:schemeClr val="tx1"/>
                </a:solidFill>
                <a:latin typeface="Helvetica" charset="0"/>
                <a:ea typeface="MS PGothic" pitchFamily="34" charset="-128"/>
              </a:defRPr>
            </a:lvl3pPr>
            <a:lvl4pPr marL="1600200" indent="-228600" eaLnBrk="0" hangingPunct="0">
              <a:tabLst>
                <a:tab pos="635000" algn="l"/>
              </a:tabLst>
              <a:defRPr sz="3200">
                <a:solidFill>
                  <a:schemeClr val="tx1"/>
                </a:solidFill>
                <a:latin typeface="Helvetica" charset="0"/>
                <a:ea typeface="MS PGothic" pitchFamily="34" charset="-128"/>
              </a:defRPr>
            </a:lvl4pPr>
            <a:lvl5pPr marL="2057400" indent="-228600" eaLnBrk="0" hangingPunct="0">
              <a:tabLst>
                <a:tab pos="635000" algn="l"/>
              </a:tabLst>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9pPr>
          </a:lstStyle>
          <a:p>
            <a:pPr eaLnBrk="1" hangingPunct="1">
              <a:spcBef>
                <a:spcPct val="50000"/>
              </a:spcBef>
            </a:pPr>
            <a:r>
              <a:rPr lang="en-US" altLang="zh-CN" sz="4400" b="1" dirty="0" smtClean="0">
                <a:solidFill>
                  <a:srgbClr val="000000"/>
                </a:solidFill>
                <a:latin typeface="Calibri" pitchFamily="34" charset="0"/>
              </a:rPr>
              <a:t>5. Conclusions</a:t>
            </a:r>
            <a:endParaRPr lang="en-US" altLang="zh-CN" sz="4400" b="1" dirty="0">
              <a:solidFill>
                <a:srgbClr val="000000"/>
              </a:solidFill>
              <a:latin typeface="Calibri" pitchFamily="34" charset="0"/>
            </a:endParaRPr>
          </a:p>
          <a:p>
            <a:pPr algn="just"/>
            <a:r>
              <a:rPr lang="en-US" sz="2800" dirty="0" smtClean="0">
                <a:effectLst/>
              </a:rPr>
              <a:t>A new FSME algorithm that accommodates a source (and receiver) </a:t>
            </a:r>
            <a:r>
              <a:rPr lang="en-US" altLang="zh-CN" sz="2800" dirty="0"/>
              <a:t>array </a:t>
            </a:r>
            <a:r>
              <a:rPr lang="en-US" sz="2800" dirty="0" smtClean="0">
                <a:effectLst/>
              </a:rPr>
              <a:t>is proposed and tested on data with interfering primaries and multiples. The </a:t>
            </a:r>
            <a:r>
              <a:rPr lang="en-US" sz="2800" smtClean="0">
                <a:effectLst/>
              </a:rPr>
              <a:t>new FMSE </a:t>
            </a:r>
            <a:r>
              <a:rPr lang="en-US" sz="2800" dirty="0" smtClean="0">
                <a:effectLst/>
              </a:rPr>
              <a:t>algorithm can provide added value compared to previous methods for the fidelity of amplitude and phase prediction of free surface multiples at all offsets. If all prerequisites are provided, the new FSME algorithm, in principle, has the ability to predict free-surface multiples precisely and can remove them through a simple subtraction. All prerequisites can be achieved by using Green‘s theorem method because it is consistent with </a:t>
            </a:r>
            <a:r>
              <a:rPr lang="en-US" sz="2800" dirty="0" smtClean="0"/>
              <a:t>t</a:t>
            </a:r>
            <a:r>
              <a:rPr lang="en-US" altLang="zh-CN" sz="2800" dirty="0" smtClean="0"/>
              <a:t>he </a:t>
            </a:r>
            <a:r>
              <a:rPr lang="en-US" altLang="zh-CN" sz="2800" dirty="0"/>
              <a:t>new FSME </a:t>
            </a:r>
            <a:r>
              <a:rPr lang="en-US" altLang="zh-CN" sz="2800" dirty="0" smtClean="0"/>
              <a:t>algorithm</a:t>
            </a:r>
            <a:r>
              <a:rPr lang="en-US" sz="2800" dirty="0" smtClean="0">
                <a:effectLst/>
              </a:rPr>
              <a:t>. They are both multidimensional and do not need any subsurface information. The numerical tests show that for source-array data, the previous isotropic source FSME algorithm can predict phase </a:t>
            </a:r>
            <a:r>
              <a:rPr lang="en-US" sz="2800" dirty="0" smtClean="0"/>
              <a:t>exact</a:t>
            </a:r>
            <a:r>
              <a:rPr lang="en-US" sz="2800" dirty="0" smtClean="0">
                <a:effectLst/>
              </a:rPr>
              <a:t>ly but amplitude approximately. This amplitude error can seriously affect the prediction results, such as AVO analysis and inversion, when a multiple intersects a primary. The new FSME algorithm can accommodate array data and eliminate free-surface multiples without damaging or touching primaries. In summary, I have extended the multiple removal algorithm by incorporating </a:t>
            </a:r>
            <a:r>
              <a:rPr lang="en-US" altLang="zh-CN" sz="2800" dirty="0" smtClean="0">
                <a:effectLst/>
              </a:rPr>
              <a:t>the</a:t>
            </a:r>
            <a:r>
              <a:rPr lang="zh-CN" altLang="en-US" sz="2800" dirty="0"/>
              <a:t> </a:t>
            </a:r>
            <a:r>
              <a:rPr lang="en-US" altLang="zh-CN" sz="2800" dirty="0" smtClean="0"/>
              <a:t>source array to match </a:t>
            </a:r>
            <a:r>
              <a:rPr lang="en-US" sz="2800" dirty="0" smtClean="0">
                <a:effectLst/>
              </a:rPr>
              <a:t>the physics of the experiment. This is part of a strategy to build more </a:t>
            </a:r>
            <a:r>
              <a:rPr lang="en-US" sz="2800" dirty="0" smtClean="0"/>
              <a:t>e</a:t>
            </a:r>
            <a:r>
              <a:rPr lang="en-US" sz="2800" dirty="0" smtClean="0">
                <a:effectLst/>
              </a:rPr>
              <a:t>ffectiveness and provide new capability </a:t>
            </a:r>
            <a:r>
              <a:rPr lang="en-US" sz="2800" dirty="0" smtClean="0"/>
              <a:t>in</a:t>
            </a:r>
            <a:r>
              <a:rPr lang="en-US" sz="2800" dirty="0" smtClean="0">
                <a:effectLst/>
              </a:rPr>
              <a:t> removing multiples under complex circumstances. </a:t>
            </a:r>
            <a:endParaRPr lang="en-US" sz="2800" dirty="0">
              <a:effectLst/>
            </a:endParaRPr>
          </a:p>
        </p:txBody>
      </p:sp>
      <p:sp>
        <p:nvSpPr>
          <p:cNvPr id="9" name="Text Box 14"/>
          <p:cNvSpPr txBox="1">
            <a:spLocks noChangeArrowheads="1"/>
          </p:cNvSpPr>
          <p:nvPr/>
        </p:nvSpPr>
        <p:spPr bwMode="auto">
          <a:xfrm>
            <a:off x="6805219" y="3030518"/>
            <a:ext cx="3298694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274320" tIns="274320" rIns="274320" bIns="274320" anchor="ctr">
            <a:spAutoFit/>
          </a:bodyPr>
          <a:lstStyle>
            <a:lvl1pPr eaLnBrk="0" hangingPunct="0">
              <a:defRPr sz="3200">
                <a:solidFill>
                  <a:schemeClr val="tx1"/>
                </a:solidFill>
                <a:latin typeface="Helvetica" charset="0"/>
                <a:ea typeface="MS PGothic" pitchFamily="34" charset="-128"/>
              </a:defRPr>
            </a:lvl1pPr>
            <a:lvl2pPr marL="742950" indent="-285750" eaLnBrk="0" hangingPunct="0">
              <a:defRPr sz="3200">
                <a:solidFill>
                  <a:schemeClr val="tx1"/>
                </a:solidFill>
                <a:latin typeface="Helvetica" charset="0"/>
                <a:ea typeface="MS PGothic" pitchFamily="34" charset="-128"/>
              </a:defRPr>
            </a:lvl2pPr>
            <a:lvl3pPr marL="1143000" indent="-228600" eaLnBrk="0" hangingPunct="0">
              <a:defRPr sz="3200">
                <a:solidFill>
                  <a:schemeClr val="tx1"/>
                </a:solidFill>
                <a:latin typeface="Helvetica" charset="0"/>
                <a:ea typeface="MS PGothic" pitchFamily="34" charset="-128"/>
              </a:defRPr>
            </a:lvl3pPr>
            <a:lvl4pPr marL="1600200" indent="-228600" eaLnBrk="0" hangingPunct="0">
              <a:defRPr sz="3200">
                <a:solidFill>
                  <a:schemeClr val="tx1"/>
                </a:solidFill>
                <a:latin typeface="Helvetica" charset="0"/>
                <a:ea typeface="MS PGothic" pitchFamily="34" charset="-128"/>
              </a:defRPr>
            </a:lvl4pPr>
            <a:lvl5pPr marL="2057400" indent="-228600" eaLnBrk="0" hangingPunct="0">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charset="0"/>
                <a:ea typeface="MS PGothic" pitchFamily="34" charset="-128"/>
              </a:defRPr>
            </a:lvl9pPr>
          </a:lstStyle>
          <a:p>
            <a:pPr algn="ctr" eaLnBrk="1" hangingPunct="1">
              <a:spcBef>
                <a:spcPct val="50000"/>
              </a:spcBef>
              <a:spcAft>
                <a:spcPts val="600"/>
              </a:spcAft>
            </a:pPr>
            <a:r>
              <a:rPr lang="en-US" altLang="zh-CN" sz="4400" b="1" dirty="0" smtClean="0">
                <a:latin typeface="Calibri" pitchFamily="34" charset="0"/>
              </a:rPr>
              <a:t>Jinlong Yang*, James D. Mayhan, Lin Tang and Arthur B. Weglein</a:t>
            </a:r>
            <a:r>
              <a:rPr lang="en-US" altLang="zh-CN" sz="4400" b="1" dirty="0">
                <a:latin typeface="Calibri" pitchFamily="34" charset="0"/>
              </a:rPr>
              <a:t/>
            </a:r>
            <a:br>
              <a:rPr lang="en-US" altLang="zh-CN" sz="4400" b="1" dirty="0">
                <a:latin typeface="Calibri" pitchFamily="34" charset="0"/>
              </a:rPr>
            </a:br>
            <a:r>
              <a:rPr lang="en-US" altLang="zh-CN" sz="4400" dirty="0" smtClean="0">
                <a:latin typeface="Calibri" pitchFamily="34" charset="0"/>
              </a:rPr>
              <a:t>M-OSRP, The University of Houston</a:t>
            </a:r>
            <a:endParaRPr lang="en-US" altLang="zh-CN" sz="4400" dirty="0">
              <a:latin typeface="Calibri" pitchFamily="34" charset="0"/>
            </a:endParaRPr>
          </a:p>
        </p:txBody>
      </p:sp>
      <p:sp>
        <p:nvSpPr>
          <p:cNvPr id="12" name="Rectangle 180"/>
          <p:cNvSpPr>
            <a:spLocks noChangeArrowheads="1"/>
          </p:cNvSpPr>
          <p:nvPr/>
        </p:nvSpPr>
        <p:spPr bwMode="auto">
          <a:xfrm>
            <a:off x="6337739" y="498623"/>
            <a:ext cx="3818408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defRPr/>
            </a:pPr>
            <a:r>
              <a:rPr lang="en-US" sz="8000" dirty="0"/>
              <a:t>Accommodating the source </a:t>
            </a:r>
            <a:r>
              <a:rPr lang="en-US" sz="8000" dirty="0" smtClean="0"/>
              <a:t>(and receiver) array </a:t>
            </a:r>
            <a:r>
              <a:rPr lang="en-US" sz="8000" dirty="0"/>
              <a:t>in </a:t>
            </a:r>
            <a:r>
              <a:rPr lang="en-US" sz="8000" dirty="0" smtClean="0"/>
              <a:t>the ISS free-surface </a:t>
            </a:r>
            <a:r>
              <a:rPr lang="en-US" sz="8000" dirty="0"/>
              <a:t>multiple elimination algorithm: impact on interfering or proximal primaries and multiples</a:t>
            </a:r>
            <a:endParaRPr lang="en-US" sz="8000" b="1" dirty="0">
              <a:ln>
                <a:solidFill>
                  <a:schemeClr val="bg1"/>
                </a:solidFill>
              </a:ln>
              <a:latin typeface="Calibri"/>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15" name="Text Box 13"/>
              <p:cNvSpPr txBox="1">
                <a:spLocks noChangeArrowheads="1"/>
              </p:cNvSpPr>
              <p:nvPr/>
            </p:nvSpPr>
            <p:spPr bwMode="auto">
              <a:xfrm>
                <a:off x="11006082" y="5388251"/>
                <a:ext cx="9823733" cy="25871467"/>
              </a:xfrm>
              <a:prstGeom prst="rect">
                <a:avLst/>
              </a:prstGeom>
              <a:solidFill>
                <a:schemeClr val="bg1"/>
              </a:solidFill>
              <a:ln w="38100">
                <a:solidFill>
                  <a:srgbClr val="000000"/>
                </a:solidFill>
                <a:round/>
                <a:headEnd/>
                <a:tailEnd/>
              </a:ln>
            </p:spPr>
            <p:txBody>
              <a:bodyPr lIns="914400" tIns="457200" rIns="914400" bIns="914400"/>
              <a:lstStyle>
                <a:lvl1pPr eaLnBrk="0" hangingPunct="0">
                  <a:tabLst>
                    <a:tab pos="635000" algn="l"/>
                  </a:tabLst>
                  <a:defRPr sz="3200">
                    <a:solidFill>
                      <a:schemeClr val="tx1"/>
                    </a:solidFill>
                    <a:latin typeface="Helvetica" charset="0"/>
                    <a:ea typeface="MS PGothic" pitchFamily="34" charset="-128"/>
                  </a:defRPr>
                </a:lvl1pPr>
                <a:lvl2pPr marL="742950" indent="-285750" eaLnBrk="0" hangingPunct="0">
                  <a:tabLst>
                    <a:tab pos="635000" algn="l"/>
                  </a:tabLst>
                  <a:defRPr sz="3200">
                    <a:solidFill>
                      <a:schemeClr val="tx1"/>
                    </a:solidFill>
                    <a:latin typeface="Helvetica" charset="0"/>
                    <a:ea typeface="MS PGothic" pitchFamily="34" charset="-128"/>
                  </a:defRPr>
                </a:lvl2pPr>
                <a:lvl3pPr marL="1143000" indent="-228600" eaLnBrk="0" hangingPunct="0">
                  <a:tabLst>
                    <a:tab pos="635000" algn="l"/>
                  </a:tabLst>
                  <a:defRPr sz="3200">
                    <a:solidFill>
                      <a:schemeClr val="tx1"/>
                    </a:solidFill>
                    <a:latin typeface="Helvetica" charset="0"/>
                    <a:ea typeface="MS PGothic" pitchFamily="34" charset="-128"/>
                  </a:defRPr>
                </a:lvl3pPr>
                <a:lvl4pPr marL="1600200" indent="-228600" eaLnBrk="0" hangingPunct="0">
                  <a:tabLst>
                    <a:tab pos="635000" algn="l"/>
                  </a:tabLst>
                  <a:defRPr sz="3200">
                    <a:solidFill>
                      <a:schemeClr val="tx1"/>
                    </a:solidFill>
                    <a:latin typeface="Helvetica" charset="0"/>
                    <a:ea typeface="MS PGothic" pitchFamily="34" charset="-128"/>
                  </a:defRPr>
                </a:lvl4pPr>
                <a:lvl5pPr marL="2057400" indent="-228600" eaLnBrk="0" hangingPunct="0">
                  <a:tabLst>
                    <a:tab pos="635000" algn="l"/>
                  </a:tabLst>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tabLst>
                    <a:tab pos="635000" algn="l"/>
                  </a:tabLst>
                  <a:defRPr sz="3200">
                    <a:solidFill>
                      <a:schemeClr val="tx1"/>
                    </a:solidFill>
                    <a:latin typeface="Helvetica" charset="0"/>
                    <a:ea typeface="MS PGothic" pitchFamily="34" charset="-128"/>
                  </a:defRPr>
                </a:lvl9pPr>
              </a:lstStyle>
              <a:p>
                <a:pPr eaLnBrk="1" hangingPunct="1">
                  <a:spcBef>
                    <a:spcPct val="50000"/>
                  </a:spcBef>
                </a:pPr>
                <a:r>
                  <a:rPr lang="en-US" altLang="zh-CN" sz="4400" b="1" dirty="0" smtClean="0">
                    <a:solidFill>
                      <a:srgbClr val="000000"/>
                    </a:solidFill>
                    <a:latin typeface="Calibri" pitchFamily="34" charset="0"/>
                  </a:rPr>
                  <a:t>3. Theory</a:t>
                </a:r>
              </a:p>
              <a:p>
                <a:pPr algn="just"/>
                <a:r>
                  <a:rPr lang="en-US" sz="2800" dirty="0" smtClean="0">
                    <a:effectLst/>
                  </a:rPr>
                  <a:t>The ISS FSME algorithm for an isotropic point source in a 2D case is given by </a:t>
                </a:r>
                <a:r>
                  <a:rPr lang="en-US" sz="2800" dirty="0"/>
                  <a:t>(Carvalho, 1992; Weglein et al., 1997, 2003</a:t>
                </a:r>
                <a:r>
                  <a:rPr lang="en-US" sz="2800" dirty="0" smtClean="0"/>
                  <a:t>):</a:t>
                </a:r>
              </a:p>
              <a:p>
                <a:pPr algn="just"/>
                <a:endParaRPr lang="en-US" sz="2800" dirty="0">
                  <a:effectLst/>
                </a:endParaRPr>
              </a:p>
              <a:p>
                <a:pPr algn="just"/>
                <a:endParaRPr lang="en-US" sz="2800" dirty="0" smtClean="0"/>
              </a:p>
              <a:p>
                <a:pPr algn="just"/>
                <a:endParaRPr lang="en-US" sz="2800" dirty="0">
                  <a:effectLst/>
                </a:endParaRPr>
              </a:p>
              <a:p>
                <a:pPr algn="just"/>
                <a:r>
                  <a:rPr lang="en-US" altLang="zh-CN" sz="2800" dirty="0"/>
                  <a:t>w</a:t>
                </a:r>
                <a:r>
                  <a:rPr lang="en-US" sz="2800" dirty="0" smtClean="0">
                    <a:effectLst/>
                  </a:rPr>
                  <a:t>here </a:t>
                </a:r>
                <a14:m>
                  <m:oMath xmlns:m="http://schemas.openxmlformats.org/officeDocument/2006/math">
                    <m:sSub>
                      <m:sSubPr>
                        <m:ctrlPr>
                          <a:rPr lang="en-US" sz="2800" i="1" smtClean="0">
                            <a:latin typeface="Cambria Math"/>
                            <a:ea typeface="Cambria Math"/>
                          </a:rPr>
                        </m:ctrlPr>
                      </m:sSubPr>
                      <m:e>
                        <m:r>
                          <a:rPr lang="en-US" sz="2800" b="0" i="1" smtClean="0">
                            <a:latin typeface="Cambria Math"/>
                            <a:ea typeface="Cambria Math"/>
                          </a:rPr>
                          <m:t>𝑘</m:t>
                        </m:r>
                      </m:e>
                      <m:sub>
                        <m:r>
                          <a:rPr lang="en-US" sz="2800" b="0" i="1" smtClean="0">
                            <a:latin typeface="Cambria Math"/>
                            <a:ea typeface="Cambria Math"/>
                          </a:rPr>
                          <m:t>𝑔</m:t>
                        </m:r>
                      </m:sub>
                    </m:sSub>
                    <m:r>
                      <a:rPr lang="en-US" sz="2800" i="1">
                        <a:latin typeface="Cambria Math"/>
                        <a:ea typeface="Cambria Math"/>
                      </a:rPr>
                      <m:t>,</m:t>
                    </m:r>
                    <m:sSub>
                      <m:sSubPr>
                        <m:ctrlPr>
                          <a:rPr lang="en-US" sz="2800" i="1" smtClean="0">
                            <a:latin typeface="Cambria Math"/>
                            <a:ea typeface="Cambria Math"/>
                          </a:rPr>
                        </m:ctrlPr>
                      </m:sSubPr>
                      <m:e>
                        <m:r>
                          <a:rPr lang="en-US" sz="2800" b="0" i="1" smtClean="0">
                            <a:latin typeface="Cambria Math"/>
                            <a:ea typeface="Cambria Math"/>
                          </a:rPr>
                          <m:t>𝑘</m:t>
                        </m:r>
                      </m:e>
                      <m:sub>
                        <m:r>
                          <a:rPr lang="en-US" sz="2800" b="0" i="1" smtClean="0">
                            <a:latin typeface="Cambria Math"/>
                            <a:ea typeface="Cambria Math"/>
                          </a:rPr>
                          <m:t>𝑠</m:t>
                        </m:r>
                      </m:sub>
                    </m:sSub>
                    <m:r>
                      <a:rPr lang="en-US" sz="2800" i="1">
                        <a:latin typeface="Cambria Math"/>
                        <a:ea typeface="Cambria Math"/>
                      </a:rPr>
                      <m:t>,</m:t>
                    </m:r>
                    <m:r>
                      <a:rPr lang="en-US" sz="2800" i="1">
                        <a:latin typeface="Cambria Math"/>
                        <a:ea typeface="Cambria Math"/>
                      </a:rPr>
                      <m:t>𝜔</m:t>
                    </m:r>
                  </m:oMath>
                </a14:m>
                <a:r>
                  <a:rPr lang="en-US" sz="2800" dirty="0" smtClean="0">
                    <a:effectLst/>
                  </a:rPr>
                  <a:t> represent the Fourier conjugates of receiver, source, and time, respectively. The obliquity factor is given by                          . The FSME algorithm requires </a:t>
                </a:r>
                <a:r>
                  <a:rPr lang="en-US" altLang="zh-CN" sz="2800" dirty="0"/>
                  <a:t>only </a:t>
                </a:r>
                <a:r>
                  <a:rPr lang="en-US" altLang="zh-CN" sz="2800" dirty="0" smtClean="0"/>
                  <a:t>as its input </a:t>
                </a:r>
                <a:r>
                  <a:rPr lang="en-US" sz="2800" dirty="0" smtClean="0">
                    <a:effectLst/>
                  </a:rPr>
                  <a:t>the source signature </a:t>
                </a:r>
                <a14:m>
                  <m:oMath xmlns:m="http://schemas.openxmlformats.org/officeDocument/2006/math">
                    <m:r>
                      <a:rPr lang="en-US" sz="2800" b="0" i="1" dirty="0" smtClean="0">
                        <a:effectLst/>
                        <a:latin typeface="Cambria Math"/>
                      </a:rPr>
                      <m:t>𝐴</m:t>
                    </m:r>
                    <m:r>
                      <a:rPr lang="en-US" sz="2800" b="0" i="1" dirty="0" smtClean="0">
                        <a:effectLst/>
                        <a:latin typeface="Cambria Math"/>
                      </a:rPr>
                      <m:t>(</m:t>
                    </m:r>
                    <m:r>
                      <a:rPr lang="en-US" sz="2800" b="0" i="1" dirty="0" smtClean="0">
                        <a:effectLst/>
                        <a:latin typeface="Cambria Math"/>
                        <a:ea typeface="Cambria Math"/>
                      </a:rPr>
                      <m:t>𝜔</m:t>
                    </m:r>
                    <m:r>
                      <a:rPr lang="en-US" sz="2800" b="0" i="1" dirty="0" smtClean="0">
                        <a:effectLst/>
                        <a:latin typeface="Cambria Math"/>
                      </a:rPr>
                      <m:t>)</m:t>
                    </m:r>
                  </m:oMath>
                </a14:m>
                <a:r>
                  <a:rPr lang="en-US" sz="2800" dirty="0" smtClean="0">
                    <a:effectLst/>
                  </a:rPr>
                  <a:t> and the source and receiver </a:t>
                </a:r>
                <a:r>
                  <a:rPr lang="en-US" sz="2800" dirty="0" err="1" smtClean="0">
                    <a:effectLst/>
                  </a:rPr>
                  <a:t>deghosted</a:t>
                </a:r>
                <a:r>
                  <a:rPr lang="en-US" sz="2800" dirty="0" smtClean="0">
                    <a:effectLst/>
                  </a:rPr>
                  <a:t> data </a:t>
                </a:r>
                <a14:m>
                  <m:oMath xmlns:m="http://schemas.openxmlformats.org/officeDocument/2006/math">
                    <m:sSubSup>
                      <m:sSubSupPr>
                        <m:ctrlPr>
                          <a:rPr lang="en-US" sz="2800" b="0" i="1" smtClean="0">
                            <a:effectLst/>
                            <a:latin typeface="Cambria Math"/>
                          </a:rPr>
                        </m:ctrlPr>
                      </m:sSubSupPr>
                      <m:e>
                        <m:r>
                          <a:rPr lang="en-US" sz="2800" b="0" i="1" smtClean="0">
                            <a:effectLst/>
                            <a:latin typeface="Cambria Math"/>
                          </a:rPr>
                          <m:t>𝐷</m:t>
                        </m:r>
                      </m:e>
                      <m:sub>
                        <m:r>
                          <a:rPr lang="en-US" sz="2800" b="0" i="1" smtClean="0">
                            <a:effectLst/>
                            <a:latin typeface="Cambria Math"/>
                          </a:rPr>
                          <m:t>1</m:t>
                        </m:r>
                      </m:sub>
                      <m:sup>
                        <m:r>
                          <a:rPr lang="en-US" sz="2800" b="0" i="1" smtClean="0">
                            <a:effectLst/>
                            <a:latin typeface="Cambria Math"/>
                          </a:rPr>
                          <m:t>′</m:t>
                        </m:r>
                      </m:sup>
                    </m:sSubSup>
                    <m:r>
                      <a:rPr lang="en-US" sz="2800" b="0" i="1" smtClean="0">
                        <a:effectLst/>
                        <a:latin typeface="Cambria Math"/>
                      </a:rPr>
                      <m:t> </m:t>
                    </m:r>
                  </m:oMath>
                </a14:m>
                <a:r>
                  <a:rPr lang="en-US" sz="2800" dirty="0" smtClean="0">
                    <a:effectLst/>
                  </a:rPr>
                  <a:t>. The free-surface multiples are predicted order-by-order and added together to give the deghosted and free-surface </a:t>
                </a:r>
                <a:r>
                  <a:rPr lang="en-US" sz="2800" dirty="0" err="1" smtClean="0">
                    <a:effectLst/>
                  </a:rPr>
                  <a:t>demultipled</a:t>
                </a:r>
                <a:r>
                  <a:rPr lang="en-US" sz="2800" dirty="0" smtClean="0">
                    <a:effectLst/>
                  </a:rPr>
                  <a:t> data                                       </a:t>
                </a:r>
                <a:r>
                  <a:rPr lang="en-US" sz="2800" dirty="0" smtClean="0"/>
                  <a:t>.</a:t>
                </a:r>
                <a:endParaRPr lang="en-US" sz="2800" dirty="0" smtClean="0">
                  <a:effectLst/>
                </a:endParaRPr>
              </a:p>
              <a:p>
                <a:pPr algn="just"/>
                <a:r>
                  <a:rPr lang="en-US" sz="2800" dirty="0" smtClean="0">
                    <a:effectLst/>
                  </a:rPr>
                  <a:t>For source-array data, the FSME algorithm predicts multiples only approximately. To improve the accuracy, I extended the FSME algorithm from a single point source to a source array with a radiation pattern, as follows:</a:t>
                </a:r>
              </a:p>
              <a:p>
                <a:pPr algn="just"/>
                <a:endParaRPr lang="en-US" sz="2800" dirty="0"/>
              </a:p>
              <a:p>
                <a:pPr algn="just"/>
                <a:endParaRPr lang="en-US" sz="2800" dirty="0" smtClean="0">
                  <a:effectLst/>
                </a:endParaRPr>
              </a:p>
              <a:p>
                <a:pPr algn="just"/>
                <a:endParaRPr lang="en-US" sz="2800" dirty="0" smtClean="0">
                  <a:effectLst/>
                </a:endParaRPr>
              </a:p>
              <a:p>
                <a:pPr algn="just"/>
                <a:r>
                  <a:rPr lang="en-US" sz="2800" dirty="0" smtClean="0">
                    <a:effectLst/>
                  </a:rPr>
                  <a:t>where </a:t>
                </a:r>
                <a14:m>
                  <m:oMath xmlns:m="http://schemas.openxmlformats.org/officeDocument/2006/math">
                    <m:r>
                      <a:rPr lang="en-US" sz="2800" i="1" smtClean="0">
                        <a:effectLst/>
                        <a:latin typeface="Cambria Math"/>
                        <a:ea typeface="Cambria Math"/>
                      </a:rPr>
                      <m:t>𝜌</m:t>
                    </m:r>
                    <m:r>
                      <a:rPr lang="en-US" sz="2800" b="0" i="1" smtClean="0">
                        <a:effectLst/>
                        <a:latin typeface="Cambria Math"/>
                        <a:ea typeface="Cambria Math"/>
                      </a:rPr>
                      <m:t>(</m:t>
                    </m:r>
                    <m:r>
                      <a:rPr lang="en-US" sz="2800" b="0" i="1" smtClean="0">
                        <a:effectLst/>
                        <a:latin typeface="Cambria Math"/>
                        <a:ea typeface="Cambria Math"/>
                      </a:rPr>
                      <m:t>𝑘</m:t>
                    </m:r>
                    <m:r>
                      <a:rPr lang="en-US" sz="2800" b="0" i="1" smtClean="0">
                        <a:effectLst/>
                        <a:latin typeface="Cambria Math"/>
                        <a:ea typeface="Cambria Math"/>
                      </a:rPr>
                      <m:t>,</m:t>
                    </m:r>
                    <m:r>
                      <a:rPr lang="en-US" sz="2800" b="0" i="1" smtClean="0">
                        <a:effectLst/>
                        <a:latin typeface="Cambria Math"/>
                        <a:ea typeface="Cambria Math"/>
                      </a:rPr>
                      <m:t>𝑞</m:t>
                    </m:r>
                    <m:r>
                      <a:rPr lang="en-US" sz="2800" b="0" i="1" smtClean="0">
                        <a:effectLst/>
                        <a:latin typeface="Cambria Math"/>
                        <a:ea typeface="Cambria Math"/>
                      </a:rPr>
                      <m:t>,</m:t>
                    </m:r>
                    <m:r>
                      <a:rPr lang="en-US" sz="2800" b="0" i="1" smtClean="0">
                        <a:effectLst/>
                        <a:latin typeface="Cambria Math"/>
                        <a:ea typeface="Cambria Math"/>
                      </a:rPr>
                      <m:t>𝜔</m:t>
                    </m:r>
                    <m:r>
                      <a:rPr lang="en-US" sz="2800" b="0" i="1" smtClean="0">
                        <a:effectLst/>
                        <a:latin typeface="Cambria Math"/>
                        <a:ea typeface="Cambria Math"/>
                      </a:rPr>
                      <m:t>) </m:t>
                    </m:r>
                  </m:oMath>
                </a14:m>
                <a:r>
                  <a:rPr lang="en-US" sz="2800" dirty="0" smtClean="0">
                    <a:effectLst/>
                  </a:rPr>
                  <a:t>is the projection of the source signature in the </a:t>
                </a:r>
                <a:r>
                  <a:rPr lang="en-US" sz="2800" i="1" dirty="0" smtClean="0">
                    <a:effectLst/>
                  </a:rPr>
                  <a:t>f-k</a:t>
                </a:r>
                <a:r>
                  <a:rPr lang="en-US" sz="2800" dirty="0" smtClean="0">
                    <a:effectLst/>
                  </a:rPr>
                  <a:t> domain. The algorithm requires</a:t>
                </a:r>
              </a:p>
              <a:p>
                <a:pPr algn="just"/>
                <a14:m>
                  <m:oMath xmlns:m="http://schemas.openxmlformats.org/officeDocument/2006/math">
                    <m:r>
                      <a:rPr lang="en-US" sz="2800" i="1" smtClean="0">
                        <a:effectLst/>
                        <a:latin typeface="Cambria Math"/>
                        <a:ea typeface="Cambria Math"/>
                      </a:rPr>
                      <m:t>𝜌</m:t>
                    </m:r>
                  </m:oMath>
                </a14:m>
                <a:r>
                  <a:rPr lang="en-US" sz="2800" dirty="0" smtClean="0">
                    <a:effectLst/>
                  </a:rPr>
                  <a:t> and the </a:t>
                </a:r>
                <a:r>
                  <a:rPr lang="en-US" sz="2800" dirty="0" err="1" smtClean="0">
                    <a:effectLst/>
                  </a:rPr>
                  <a:t>deghosted</a:t>
                </a:r>
                <a:r>
                  <a:rPr lang="en-US" sz="2800" dirty="0" smtClean="0">
                    <a:effectLst/>
                  </a:rPr>
                  <a:t> data. T</a:t>
                </a:r>
                <a:r>
                  <a:rPr lang="en-US" sz="2800" dirty="0" smtClean="0"/>
                  <a:t>he </a:t>
                </a:r>
                <a:r>
                  <a:rPr lang="en-US" sz="2800" dirty="0"/>
                  <a:t>projection of </a:t>
                </a:r>
                <a:r>
                  <a:rPr lang="en-US" sz="2800" dirty="0" smtClean="0"/>
                  <a:t>the source signature </a:t>
                </a:r>
                <a14:m>
                  <m:oMath xmlns:m="http://schemas.openxmlformats.org/officeDocument/2006/math">
                    <m:r>
                      <a:rPr lang="en-US" sz="2800" i="1">
                        <a:latin typeface="Cambria Math"/>
                        <a:ea typeface="Cambria Math"/>
                      </a:rPr>
                      <m:t>𝜌</m:t>
                    </m:r>
                  </m:oMath>
                </a14:m>
                <a:r>
                  <a:rPr lang="en-US" sz="2800" dirty="0" smtClean="0"/>
                  <a:t> </a:t>
                </a:r>
                <a:r>
                  <a:rPr lang="en-US" altLang="zh-CN" sz="2800" dirty="0" smtClean="0"/>
                  <a:t>can be achieved </a:t>
                </a:r>
                <a:r>
                  <a:rPr lang="en-US" altLang="zh-CN" sz="2800" dirty="0"/>
                  <a:t>from </a:t>
                </a:r>
                <a:r>
                  <a:rPr lang="en-US" altLang="zh-CN" sz="2800" dirty="0" smtClean="0"/>
                  <a:t>the direct </a:t>
                </a:r>
                <a:r>
                  <a:rPr lang="en-US" altLang="zh-CN" sz="2800" dirty="0" err="1" smtClean="0"/>
                  <a:t>wavefield</a:t>
                </a:r>
                <a:r>
                  <a:rPr lang="en-US" altLang="zh-CN" sz="2800" dirty="0" smtClean="0"/>
                  <a:t> </a:t>
                </a:r>
                <a14:m>
                  <m:oMath xmlns:m="http://schemas.openxmlformats.org/officeDocument/2006/math">
                    <m:sSubSup>
                      <m:sSubSupPr>
                        <m:ctrlPr>
                          <a:rPr lang="en-US" altLang="zh-CN" sz="2800" i="1">
                            <a:latin typeface="Cambria Math"/>
                          </a:rPr>
                        </m:ctrlPr>
                      </m:sSubSupPr>
                      <m:e>
                        <m:r>
                          <a:rPr lang="en-US" altLang="zh-CN" sz="2800" i="1">
                            <a:latin typeface="Cambria Math"/>
                          </a:rPr>
                          <m:t>𝑃</m:t>
                        </m:r>
                      </m:e>
                      <m:sub>
                        <m:r>
                          <a:rPr lang="en-US" altLang="zh-CN" sz="2800" i="1">
                            <a:latin typeface="Cambria Math"/>
                          </a:rPr>
                          <m:t>0</m:t>
                        </m:r>
                      </m:sub>
                      <m:sup>
                        <m:r>
                          <a:rPr lang="en-US" altLang="zh-CN" sz="2800" i="1">
                            <a:latin typeface="Cambria Math"/>
                          </a:rPr>
                          <m:t> </m:t>
                        </m:r>
                        <m:r>
                          <a:rPr lang="en-US" altLang="zh-CN" sz="2800" i="1">
                            <a:latin typeface="Cambria Math"/>
                          </a:rPr>
                          <m:t>𝑑</m:t>
                        </m:r>
                      </m:sup>
                    </m:sSubSup>
                  </m:oMath>
                </a14:m>
                <a:r>
                  <a:rPr lang="en-US" altLang="zh-CN" sz="2800" dirty="0" smtClean="0"/>
                  <a:t>, which </a:t>
                </a:r>
                <a:r>
                  <a:rPr lang="en-US" altLang="zh-CN" sz="2800" dirty="0"/>
                  <a:t>is separated from the measured </a:t>
                </a:r>
                <a:r>
                  <a:rPr lang="en-US" altLang="zh-CN" sz="2800" dirty="0" smtClean="0"/>
                  <a:t>data </a:t>
                </a:r>
                <a:r>
                  <a:rPr lang="en-US" altLang="zh-CN" sz="2800" dirty="0"/>
                  <a:t>using Green's theorem method (</a:t>
                </a:r>
                <a:r>
                  <a:rPr lang="en-US" altLang="zh-CN" sz="2800" dirty="0" err="1"/>
                  <a:t>Weglein</a:t>
                </a:r>
                <a:r>
                  <a:rPr lang="en-US" altLang="zh-CN" sz="2800" dirty="0"/>
                  <a:t> and </a:t>
                </a:r>
                <a:r>
                  <a:rPr lang="en-US" altLang="zh-CN" sz="2800" dirty="0" err="1"/>
                  <a:t>Secrest</a:t>
                </a:r>
                <a:r>
                  <a:rPr lang="en-US" altLang="zh-CN" sz="2800" dirty="0"/>
                  <a:t>, </a:t>
                </a:r>
                <a:r>
                  <a:rPr lang="en-US" altLang="zh-CN" sz="2800" dirty="0" smtClean="0"/>
                  <a:t>1990). </a:t>
                </a:r>
                <a:r>
                  <a:rPr lang="en-US" sz="2800" dirty="0" smtClean="0"/>
                  <a:t>From the direct </a:t>
                </a:r>
                <a:r>
                  <a:rPr lang="en-US" sz="2800" dirty="0" err="1" smtClean="0"/>
                  <a:t>wavefield</a:t>
                </a:r>
                <a:r>
                  <a:rPr lang="en-US" sz="2800" dirty="0" smtClean="0"/>
                  <a:t> </a:t>
                </a:r>
                <a14:m>
                  <m:oMath xmlns:m="http://schemas.openxmlformats.org/officeDocument/2006/math">
                    <m:sSubSup>
                      <m:sSubSupPr>
                        <m:ctrlPr>
                          <a:rPr lang="en-US" altLang="zh-CN" sz="2800" i="1">
                            <a:latin typeface="Cambria Math"/>
                          </a:rPr>
                        </m:ctrlPr>
                      </m:sSubSupPr>
                      <m:e>
                        <m:r>
                          <a:rPr lang="en-US" altLang="zh-CN" sz="2800" i="1">
                            <a:latin typeface="Cambria Math"/>
                          </a:rPr>
                          <m:t>𝑃</m:t>
                        </m:r>
                      </m:e>
                      <m:sub>
                        <m:r>
                          <a:rPr lang="en-US" altLang="zh-CN" sz="2800" i="1">
                            <a:latin typeface="Cambria Math"/>
                          </a:rPr>
                          <m:t>0</m:t>
                        </m:r>
                      </m:sub>
                      <m:sup>
                        <m:r>
                          <a:rPr lang="en-US" altLang="zh-CN" sz="2800" i="1">
                            <a:latin typeface="Cambria Math"/>
                          </a:rPr>
                          <m:t> </m:t>
                        </m:r>
                        <m:r>
                          <a:rPr lang="en-US" altLang="zh-CN" sz="2800" i="1">
                            <a:latin typeface="Cambria Math"/>
                          </a:rPr>
                          <m:t>𝑑</m:t>
                        </m:r>
                      </m:sup>
                    </m:sSubSup>
                  </m:oMath>
                </a14:m>
                <a:r>
                  <a:rPr lang="en-US" sz="2800" dirty="0" smtClean="0"/>
                  <a:t>, </a:t>
                </a:r>
                <a:r>
                  <a:rPr lang="en-US" sz="2800" dirty="0"/>
                  <a:t>for </a:t>
                </a:r>
                <a:r>
                  <a:rPr lang="en-US" sz="2800" dirty="0" smtClean="0"/>
                  <a:t>a 2D case, we have</a:t>
                </a:r>
              </a:p>
              <a:p>
                <a:pPr algn="just"/>
                <a:endParaRPr lang="en-US" altLang="zh-CN" sz="2800" dirty="0"/>
              </a:p>
              <a:p>
                <a:pPr algn="just"/>
                <a:endParaRPr lang="en-US" altLang="zh-CN" sz="2800" dirty="0" smtClean="0"/>
              </a:p>
              <a:p>
                <a:pPr algn="just"/>
                <a:endParaRPr lang="en-US" altLang="zh-CN" sz="2800" dirty="0"/>
              </a:p>
              <a:p>
                <a:pPr algn="just"/>
                <a:r>
                  <a:rPr lang="en-US" sz="2800" dirty="0" smtClean="0"/>
                  <a:t>where </a:t>
                </a:r>
                <a14:m>
                  <m:oMath xmlns:m="http://schemas.openxmlformats.org/officeDocument/2006/math">
                    <m:r>
                      <a:rPr lang="en-US" altLang="zh-CN" sz="2800" i="1">
                        <a:latin typeface="Cambria Math"/>
                        <a:ea typeface="Cambria Math"/>
                      </a:rPr>
                      <m:t>𝜌</m:t>
                    </m:r>
                    <m:r>
                      <a:rPr lang="en-US" altLang="zh-CN" sz="2800" i="1">
                        <a:latin typeface="Cambria Math"/>
                        <a:ea typeface="Cambria Math"/>
                      </a:rPr>
                      <m:t>(</m:t>
                    </m:r>
                    <m:r>
                      <a:rPr lang="en-US" altLang="zh-CN" sz="2800" b="0" i="1" smtClean="0">
                        <a:latin typeface="Cambria Math"/>
                        <a:ea typeface="Cambria Math"/>
                      </a:rPr>
                      <m:t>𝑥</m:t>
                    </m:r>
                    <m:r>
                      <a:rPr lang="en-US" altLang="zh-CN" sz="2800" b="0" i="1" smtClean="0">
                        <a:latin typeface="Cambria Math"/>
                        <a:ea typeface="Cambria Math"/>
                      </a:rPr>
                      <m:t>′,</m:t>
                    </m:r>
                    <m:r>
                      <a:rPr lang="en-US" altLang="zh-CN" sz="2800" b="0" i="1" smtClean="0">
                        <a:latin typeface="Cambria Math"/>
                        <a:ea typeface="Cambria Math"/>
                      </a:rPr>
                      <m:t>𝑧</m:t>
                    </m:r>
                    <m:r>
                      <a:rPr lang="en-US" altLang="zh-CN" sz="2800" b="0" i="1" smtClean="0">
                        <a:latin typeface="Cambria Math"/>
                        <a:ea typeface="Cambria Math"/>
                      </a:rPr>
                      <m:t>′,</m:t>
                    </m:r>
                    <m:r>
                      <a:rPr lang="en-US" altLang="zh-CN" sz="2800" i="1">
                        <a:latin typeface="Cambria Math"/>
                        <a:ea typeface="Cambria Math"/>
                      </a:rPr>
                      <m:t>𝜔</m:t>
                    </m:r>
                    <m:r>
                      <a:rPr lang="en-US" altLang="zh-CN" sz="2800" i="1">
                        <a:latin typeface="Cambria Math"/>
                        <a:ea typeface="Cambria Math"/>
                      </a:rPr>
                      <m:t>) </m:t>
                    </m:r>
                  </m:oMath>
                </a14:m>
                <a:r>
                  <a:rPr lang="en-US" sz="2800" dirty="0" smtClean="0"/>
                  <a:t>is the source distribution. Using </a:t>
                </a:r>
                <a:r>
                  <a:rPr lang="en-US" sz="2800" dirty="0"/>
                  <a:t>the bilinear form of Green’s function and Fourier transforming over </a:t>
                </a:r>
                <a:r>
                  <a:rPr lang="en-US" sz="2800" i="1" dirty="0"/>
                  <a:t>x</a:t>
                </a:r>
                <a:r>
                  <a:rPr lang="en-US" sz="2800" dirty="0"/>
                  <a:t>, we obtain the relationship between</a:t>
                </a:r>
                <a:r>
                  <a:rPr lang="en-US" sz="2800" dirty="0" smtClean="0"/>
                  <a:t> </a:t>
                </a:r>
                <a14:m>
                  <m:oMath xmlns:m="http://schemas.openxmlformats.org/officeDocument/2006/math">
                    <m:r>
                      <a:rPr lang="en-US" sz="2800" i="1">
                        <a:latin typeface="Cambria Math"/>
                        <a:ea typeface="Cambria Math"/>
                      </a:rPr>
                      <m:t>𝜌</m:t>
                    </m:r>
                  </m:oMath>
                </a14:m>
                <a:r>
                  <a:rPr lang="en-US" sz="2800" dirty="0"/>
                  <a:t> and </a:t>
                </a:r>
                <a14:m>
                  <m:oMath xmlns:m="http://schemas.openxmlformats.org/officeDocument/2006/math">
                    <m:sSubSup>
                      <m:sSubSupPr>
                        <m:ctrlPr>
                          <a:rPr lang="en-US" sz="2800" i="1" smtClean="0">
                            <a:latin typeface="Cambria Math"/>
                          </a:rPr>
                        </m:ctrlPr>
                      </m:sSubSupPr>
                      <m:e>
                        <m:r>
                          <a:rPr lang="en-US" sz="2800" b="0" i="1" smtClean="0">
                            <a:latin typeface="Cambria Math"/>
                          </a:rPr>
                          <m:t>𝑃</m:t>
                        </m:r>
                      </m:e>
                      <m:sub>
                        <m:r>
                          <a:rPr lang="en-US" sz="2800" b="0" i="1" smtClean="0">
                            <a:latin typeface="Cambria Math"/>
                          </a:rPr>
                          <m:t>0</m:t>
                        </m:r>
                      </m:sub>
                      <m:sup>
                        <m:r>
                          <a:rPr lang="en-US" sz="2800" b="0" i="1" smtClean="0">
                            <a:latin typeface="Cambria Math"/>
                          </a:rPr>
                          <m:t> </m:t>
                        </m:r>
                        <m:r>
                          <a:rPr lang="en-US" sz="2800" b="0" i="1" smtClean="0">
                            <a:latin typeface="Cambria Math"/>
                          </a:rPr>
                          <m:t>𝑑</m:t>
                        </m:r>
                      </m:sup>
                    </m:sSubSup>
                  </m:oMath>
                </a14:m>
                <a:endParaRPr lang="en-US" sz="2800" dirty="0" smtClean="0"/>
              </a:p>
              <a:p>
                <a:pPr algn="just"/>
                <a:endParaRPr lang="en-US" sz="2800" dirty="0"/>
              </a:p>
              <a:p>
                <a:pPr algn="just"/>
                <a:endParaRPr lang="en-US" altLang="zh-CN" sz="2800" dirty="0"/>
              </a:p>
              <a:p>
                <a:pPr algn="just"/>
                <a:endParaRPr lang="en-US" altLang="zh-CN" sz="2800" dirty="0"/>
              </a:p>
              <a:p>
                <a:pPr algn="just"/>
                <a:r>
                  <a:rPr lang="en-US" sz="2800" dirty="0"/>
                  <a:t>Since </a:t>
                </a:r>
                <a:r>
                  <a:rPr lang="en-US" sz="2800" dirty="0" smtClean="0"/>
                  <a:t>                    </a:t>
                </a:r>
                <a:r>
                  <a:rPr lang="en-US" sz="2800" i="1" dirty="0" smtClean="0"/>
                  <a:t>q</a:t>
                </a:r>
                <a:r>
                  <a:rPr lang="en-US" sz="2800" dirty="0" smtClean="0"/>
                  <a:t> </a:t>
                </a:r>
                <a:r>
                  <a:rPr lang="en-US" sz="2800" dirty="0"/>
                  <a:t>is not a free variable, </a:t>
                </a:r>
                <a:r>
                  <a:rPr lang="en-US" sz="2800" dirty="0" smtClean="0"/>
                  <a:t>and </a:t>
                </a:r>
                <a:r>
                  <a:rPr lang="en-US" sz="2800" dirty="0"/>
                  <a:t>we can not </a:t>
                </a:r>
                <a:r>
                  <a:rPr lang="en-US" sz="2800" dirty="0" smtClean="0"/>
                  <a:t>obtain </a:t>
                </a:r>
                <a14:m>
                  <m:oMath xmlns:m="http://schemas.openxmlformats.org/officeDocument/2006/math">
                    <m:r>
                      <a:rPr lang="en-US" sz="2800" i="1">
                        <a:latin typeface="Cambria Math"/>
                        <a:ea typeface="Cambria Math"/>
                      </a:rPr>
                      <m:t>𝜌</m:t>
                    </m:r>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𝑧</m:t>
                    </m:r>
                    <m:r>
                      <a:rPr lang="en-US" sz="2800" b="0" i="1" smtClean="0">
                        <a:latin typeface="Cambria Math"/>
                        <a:ea typeface="Cambria Math"/>
                      </a:rPr>
                      <m:t>,</m:t>
                    </m:r>
                    <m:r>
                      <a:rPr lang="en-US" sz="2800" b="0" i="1" smtClean="0">
                        <a:latin typeface="Cambria Math"/>
                        <a:ea typeface="Cambria Math"/>
                      </a:rPr>
                      <m:t>𝜔</m:t>
                    </m:r>
                    <m:r>
                      <a:rPr lang="en-US" sz="2800" b="0" i="1" smtClean="0">
                        <a:latin typeface="Cambria Math"/>
                        <a:ea typeface="Cambria Math"/>
                      </a:rPr>
                      <m:t>)</m:t>
                    </m:r>
                  </m:oMath>
                </a14:m>
                <a:r>
                  <a:rPr lang="en-US" sz="2800" dirty="0" smtClean="0"/>
                  <a:t> in </a:t>
                </a:r>
                <a:r>
                  <a:rPr lang="en-US" sz="2800" dirty="0"/>
                  <a:t>space-frequency domain by taking an inverse Fourier </a:t>
                </a:r>
                <a:r>
                  <a:rPr lang="en-US" sz="2800" dirty="0" smtClean="0"/>
                  <a:t>transform. </a:t>
                </a:r>
                <a:r>
                  <a:rPr lang="en-US" sz="2800" dirty="0"/>
                  <a:t>However, the </a:t>
                </a:r>
                <a:r>
                  <a:rPr lang="en-US" sz="2800" dirty="0" smtClean="0"/>
                  <a:t>projection of </a:t>
                </a:r>
                <a:r>
                  <a:rPr lang="en-US" sz="2800" dirty="0"/>
                  <a:t>the source </a:t>
                </a:r>
                <a:r>
                  <a:rPr lang="en-US" sz="2800" dirty="0" smtClean="0"/>
                  <a:t>signature, which can be derived from </a:t>
                </a:r>
                <a14:m>
                  <m:oMath xmlns:m="http://schemas.openxmlformats.org/officeDocument/2006/math">
                    <m:sSubSup>
                      <m:sSubSupPr>
                        <m:ctrlPr>
                          <a:rPr lang="en-US" altLang="zh-CN" sz="2800" i="1">
                            <a:latin typeface="Cambria Math"/>
                          </a:rPr>
                        </m:ctrlPr>
                      </m:sSubSupPr>
                      <m:e>
                        <m:r>
                          <a:rPr lang="en-US" altLang="zh-CN" sz="2800" i="1">
                            <a:latin typeface="Cambria Math"/>
                          </a:rPr>
                          <m:t>𝑃</m:t>
                        </m:r>
                      </m:e>
                      <m:sub>
                        <m:r>
                          <a:rPr lang="en-US" altLang="zh-CN" sz="2800" i="1">
                            <a:latin typeface="Cambria Math"/>
                          </a:rPr>
                          <m:t>0</m:t>
                        </m:r>
                      </m:sub>
                      <m:sup>
                        <m:r>
                          <a:rPr lang="en-US" altLang="zh-CN" sz="2800" i="1">
                            <a:latin typeface="Cambria Math"/>
                          </a:rPr>
                          <m:t> </m:t>
                        </m:r>
                        <m:r>
                          <a:rPr lang="en-US" altLang="zh-CN" sz="2800" i="1">
                            <a:latin typeface="Cambria Math"/>
                          </a:rPr>
                          <m:t>𝑑</m:t>
                        </m:r>
                      </m:sup>
                    </m:sSubSup>
                  </m:oMath>
                </a14:m>
                <a:r>
                  <a:rPr lang="en-US" sz="2800" dirty="0" smtClean="0"/>
                  <a:t>, is sufficient for the extended FSME algorithm.</a:t>
                </a:r>
              </a:p>
              <a:p>
                <a:pPr algn="just"/>
                <a:r>
                  <a:rPr lang="en-US" sz="2800" dirty="0" smtClean="0"/>
                  <a:t>Substituting this </a:t>
                </a:r>
                <a14:m>
                  <m:oMath xmlns:m="http://schemas.openxmlformats.org/officeDocument/2006/math">
                    <m:r>
                      <a:rPr lang="en-US" altLang="zh-CN" sz="2800" i="1">
                        <a:latin typeface="Cambria Math"/>
                        <a:ea typeface="Cambria Math"/>
                      </a:rPr>
                      <m:t>𝜌</m:t>
                    </m:r>
                  </m:oMath>
                </a14:m>
                <a:r>
                  <a:rPr lang="en-US" sz="2800" dirty="0" smtClean="0"/>
                  <a:t> into ISS free-surface multiple removal subseries, the new FSME algorithm (Eq. 2) can be derived. This </a:t>
                </a:r>
                <a14:m>
                  <m:oMath xmlns:m="http://schemas.openxmlformats.org/officeDocument/2006/math">
                    <m:r>
                      <a:rPr lang="en-US" altLang="zh-CN" sz="2800" i="1">
                        <a:latin typeface="Cambria Math"/>
                        <a:ea typeface="Cambria Math"/>
                      </a:rPr>
                      <m:t>𝜌</m:t>
                    </m:r>
                  </m:oMath>
                </a14:m>
                <a:r>
                  <a:rPr lang="en-US" sz="2800" dirty="0" smtClean="0"/>
                  <a:t> can also be accommodated into the ISS internal multiple attenuation algorithm. Similar analysis on the receiver array can be found in our M-OSRP annual reports.</a:t>
                </a:r>
              </a:p>
              <a:p>
                <a:pPr algn="just"/>
                <a:r>
                  <a:rPr lang="en-US" sz="2800" dirty="0" smtClean="0"/>
                  <a:t>The new </a:t>
                </a:r>
                <a:r>
                  <a:rPr lang="en-US" sz="2800" dirty="0"/>
                  <a:t>FSME algorithm is fully </a:t>
                </a:r>
                <a:r>
                  <a:rPr lang="en-US" sz="2800" dirty="0" smtClean="0"/>
                  <a:t>data driven and </a:t>
                </a:r>
                <a:r>
                  <a:rPr lang="en-US" sz="2800" dirty="0"/>
                  <a:t>does not require any subsurface information.</a:t>
                </a:r>
                <a:endParaRPr lang="en-US" altLang="zh-CN" sz="2800" dirty="0"/>
              </a:p>
            </p:txBody>
          </p:sp>
        </mc:Choice>
        <mc:Fallback xmlns="">
          <p:sp>
            <p:nvSpPr>
              <p:cNvPr id="15" name="Text Box 13"/>
              <p:cNvSpPr txBox="1">
                <a:spLocks noRot="1" noChangeAspect="1" noMove="1" noResize="1" noEditPoints="1" noAdjustHandles="1" noChangeArrowheads="1" noChangeShapeType="1" noTextEdit="1"/>
              </p:cNvSpPr>
              <p:nvPr/>
            </p:nvSpPr>
            <p:spPr bwMode="auto">
              <a:xfrm>
                <a:off x="11006082" y="5388251"/>
                <a:ext cx="9823733" cy="25871467"/>
              </a:xfrm>
              <a:prstGeom prst="rect">
                <a:avLst/>
              </a:prstGeom>
              <a:blipFill rotWithShape="1">
                <a:blip r:embed="rId3"/>
                <a:stretch>
                  <a:fillRect/>
                </a:stretch>
              </a:blipFill>
              <a:ln w="38100">
                <a:solidFill>
                  <a:srgbClr val="000000"/>
                </a:solidFill>
                <a:round/>
                <a:headEnd/>
                <a:tailEnd/>
              </a:ln>
            </p:spPr>
            <p:txBody>
              <a:bodyPr/>
              <a:lstStyle/>
              <a:p>
                <a:r>
                  <a:rPr lang="zh-CN" altLang="en-US">
                    <a:noFill/>
                  </a:rPr>
                  <a:t> </a:t>
                </a:r>
              </a:p>
            </p:txBody>
          </p:sp>
        </mc:Fallback>
      </mc:AlternateContent>
      <p:pic>
        <p:nvPicPr>
          <p:cNvPr id="16386" name="Picture 2" descr="C:\Users\uhjya_000\Dropbox\Poster_SEG\waveseper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47468" y="12682496"/>
            <a:ext cx="6925123" cy="10016498"/>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uhjya_000\Dropbox\Poster_SEG\deghost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4233" y="12548044"/>
            <a:ext cx="7117195" cy="1013864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uhjya_000\Dropbox\Poster_SEG\FSE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6590" y="12622578"/>
            <a:ext cx="4929879" cy="988119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5"/>
          <p:cNvSpPr txBox="1">
            <a:spLocks noChangeArrowheads="1"/>
          </p:cNvSpPr>
          <p:nvPr/>
        </p:nvSpPr>
        <p:spPr bwMode="auto">
          <a:xfrm>
            <a:off x="21254331" y="27078709"/>
            <a:ext cx="20292605" cy="4181009"/>
          </a:xfrm>
          <a:prstGeom prst="rect">
            <a:avLst/>
          </a:prstGeom>
          <a:solidFill>
            <a:schemeClr val="bg1"/>
          </a:solidFill>
          <a:ln w="38100" cap="flat" cmpd="sng" algn="ctr">
            <a:solidFill>
              <a:srgbClr val="000000"/>
            </a:solidFill>
            <a:prstDash val="solid"/>
            <a:round/>
            <a:headEnd type="none" w="med" len="med"/>
            <a:tailEnd type="none" w="med" len="med"/>
          </a:ln>
        </p:spPr>
        <p:txBody>
          <a:bodyPr lIns="914400" tIns="457200" rIns="914400" bIns="914400" numCol="1" spcCol="914400"/>
          <a:lstStyle/>
          <a:p>
            <a:pPr marL="500063" indent="-500063">
              <a:spcBef>
                <a:spcPct val="50000"/>
              </a:spcBef>
              <a:defRPr/>
            </a:pPr>
            <a:r>
              <a:rPr lang="en-US" sz="4400" b="1" dirty="0" smtClean="0">
                <a:solidFill>
                  <a:srgbClr val="000000"/>
                </a:solidFill>
                <a:latin typeface="Calibri"/>
                <a:ea typeface="ＭＳ Ｐゴシック" pitchFamily="-111" charset="-128"/>
                <a:cs typeface="ＭＳ Ｐゴシック" pitchFamily="-111" charset="-128"/>
              </a:rPr>
              <a:t>8. References</a:t>
            </a:r>
            <a:endParaRPr lang="en-US" sz="2800" dirty="0"/>
          </a:p>
          <a:p>
            <a:pPr marL="500063" indent="-500063">
              <a:defRPr/>
            </a:pPr>
            <a:r>
              <a:rPr lang="en-US" sz="2500" dirty="0">
                <a:latin typeface="Helvetica" pitchFamily="34" charset="0"/>
                <a:ea typeface="ＭＳ Ｐゴシック" pitchFamily="-111" charset="-128"/>
                <a:cs typeface="ＭＳ Ｐゴシック" pitchFamily="-111" charset="-128"/>
              </a:rPr>
              <a:t>Carvalho, P. M., 1992, Free-surface multiple reflection elimination method based on nonlinear inversion of seismic data: PhD </a:t>
            </a:r>
            <a:r>
              <a:rPr lang="en-US" sz="2500" dirty="0" smtClean="0">
                <a:latin typeface="Helvetica" pitchFamily="34" charset="0"/>
                <a:ea typeface="ＭＳ Ｐゴシック" pitchFamily="-111" charset="-128"/>
                <a:cs typeface="ＭＳ Ｐゴシック" pitchFamily="-111" charset="-128"/>
              </a:rPr>
              <a:t>thesis</a:t>
            </a:r>
            <a:r>
              <a:rPr lang="en-US" sz="2500" dirty="0">
                <a:latin typeface="Helvetica" pitchFamily="34" charset="0"/>
                <a:ea typeface="ＭＳ Ｐゴシック" pitchFamily="-111" charset="-128"/>
                <a:cs typeface="ＭＳ Ｐゴシック" pitchFamily="-111" charset="-128"/>
              </a:rPr>
              <a:t>, Universidade Federal da Bahia.</a:t>
            </a:r>
          </a:p>
          <a:p>
            <a:pPr marL="500063" indent="-500063">
              <a:defRPr/>
            </a:pPr>
            <a:r>
              <a:rPr lang="en-US" sz="2500" dirty="0">
                <a:latin typeface="Helvetica" pitchFamily="34" charset="0"/>
                <a:ea typeface="ＭＳ Ｐゴシック" pitchFamily="-111" charset="-128"/>
                <a:cs typeface="ＭＳ Ｐゴシック" pitchFamily="-111" charset="-128"/>
              </a:rPr>
              <a:t>Weglein, A. B., F. V</a:t>
            </a:r>
            <a:r>
              <a:rPr lang="en-US" sz="2500" dirty="0" smtClean="0">
                <a:latin typeface="Helvetica" pitchFamily="34" charset="0"/>
                <a:ea typeface="ＭＳ Ｐゴシック" pitchFamily="-111" charset="-128"/>
                <a:cs typeface="ＭＳ Ｐゴシック" pitchFamily="-111" charset="-128"/>
              </a:rPr>
              <a:t>. </a:t>
            </a:r>
            <a:r>
              <a:rPr lang="en-US" sz="2500" dirty="0" err="1" smtClean="0">
                <a:latin typeface="Helvetica" pitchFamily="34" charset="0"/>
                <a:ea typeface="ＭＳ Ｐゴシック" pitchFamily="-111" charset="-128"/>
                <a:cs typeface="ＭＳ Ｐゴシック" pitchFamily="-111" charset="-128"/>
              </a:rPr>
              <a:t>Araújo</a:t>
            </a:r>
            <a:r>
              <a:rPr lang="en-US" sz="2500" dirty="0" smtClean="0">
                <a:latin typeface="Helvetica" pitchFamily="34" charset="0"/>
                <a:ea typeface="ＭＳ Ｐゴシック" pitchFamily="-111" charset="-128"/>
                <a:cs typeface="ＭＳ Ｐゴシック" pitchFamily="-111" charset="-128"/>
              </a:rPr>
              <a:t>, </a:t>
            </a:r>
            <a:r>
              <a:rPr lang="en-US" sz="2500" dirty="0">
                <a:latin typeface="Helvetica" pitchFamily="34" charset="0"/>
                <a:ea typeface="ＭＳ Ｐゴシック" pitchFamily="-111" charset="-128"/>
                <a:cs typeface="ＭＳ Ｐゴシック" pitchFamily="-111" charset="-128"/>
              </a:rPr>
              <a:t>P.M. Carvalho, R. H. Stolt, K. H. Matson, R. T. Coates, D. Corrigan, D. J. Foster, S. A. Shaw, and H. Zhang, 2003, Inverse scattering series and seismic exploration: Inverse Problems, R27–R83.</a:t>
            </a:r>
          </a:p>
          <a:p>
            <a:pPr marL="500063" indent="-500063">
              <a:defRPr/>
            </a:pPr>
            <a:r>
              <a:rPr lang="en-US" sz="2500" dirty="0">
                <a:latin typeface="Helvetica" pitchFamily="34" charset="0"/>
                <a:ea typeface="ＭＳ Ｐゴシック" pitchFamily="-111" charset="-128"/>
                <a:cs typeface="ＭＳ Ｐゴシック" pitchFamily="-111" charset="-128"/>
              </a:rPr>
              <a:t>Weglein, A. B., F. A. Gasparotto, P. M. Carvalho, and R. H. Stolt, 1997, An inverse-scattering series method for attenuating multiples in seismic reflection data: Geophysics, 62, 1975–1989.</a:t>
            </a:r>
          </a:p>
          <a:p>
            <a:pPr marL="500063" indent="-500063">
              <a:defRPr/>
            </a:pPr>
            <a:r>
              <a:rPr lang="en-US" sz="2500" dirty="0">
                <a:latin typeface="Helvetica" pitchFamily="34" charset="0"/>
                <a:ea typeface="ＭＳ Ｐゴシック" pitchFamily="-111" charset="-128"/>
                <a:cs typeface="ＭＳ Ｐゴシック" pitchFamily="-111" charset="-128"/>
              </a:rPr>
              <a:t>Weglein, A. B., and B. G. Secrest, 1990, Wavelet estimation for a multidimensional acoustic earth model: Geophysics, 55, 902–913.</a:t>
            </a:r>
          </a:p>
          <a:p>
            <a:pPr marL="500063" indent="-500063" algn="just">
              <a:defRPr/>
            </a:pPr>
            <a:endParaRPr lang="en-US" sz="2800" dirty="0">
              <a:latin typeface="Times New Roman" pitchFamily="-111" charset="0"/>
              <a:ea typeface="ＭＳ Ｐゴシック" pitchFamily="-111" charset="-128"/>
              <a:cs typeface="ＭＳ Ｐゴシック" pitchFamily="-111" charset="-128"/>
            </a:endParaRPr>
          </a:p>
          <a:p>
            <a:pPr marL="500063" indent="-500063">
              <a:spcBef>
                <a:spcPct val="10000"/>
              </a:spcBef>
              <a:defRPr/>
            </a:pPr>
            <a:endParaRPr lang="en-US" sz="2800" dirty="0">
              <a:latin typeface="Times New Roman" pitchFamily="-111" charset="0"/>
              <a:ea typeface="ＭＳ Ｐゴシック" pitchFamily="-111" charset="-128"/>
              <a:cs typeface="ＭＳ Ｐゴシック" pitchFamily="-111" charset="-128"/>
            </a:endParaRPr>
          </a:p>
        </p:txBody>
      </p:sp>
      <p:pic>
        <p:nvPicPr>
          <p:cNvPr id="1026" name="Picture 2" descr="C:\Users\uhjya_000\Dropbox\Poster_SEG\equation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43438" y="7852593"/>
            <a:ext cx="8044271" cy="12701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hjya_000\Dropbox\Poster_SEG\q.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66860" y="9959077"/>
            <a:ext cx="2945368" cy="423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hjya_000\Dropbox\Poster_SEG\equation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66142" y="12609247"/>
            <a:ext cx="3785191" cy="3795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hjya_000\Dropbox\Poster_SEG\equation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36708" y="15145848"/>
            <a:ext cx="8051001" cy="1207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hjya_000\Dropbox\Poster_SEG\equation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28190" y="19972352"/>
            <a:ext cx="7592727" cy="106394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hjya_000\Dropbox\Poster_SEG\equation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5587" y="22927237"/>
            <a:ext cx="7575694" cy="9787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hjya_000\Dropbox\Poster_SEG\kq.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94127" y="24093207"/>
            <a:ext cx="2078768" cy="4353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 name="副标题 2"/>
              <p:cNvSpPr txBox="1">
                <a:spLocks/>
              </p:cNvSpPr>
              <p:nvPr/>
            </p:nvSpPr>
            <p:spPr>
              <a:xfrm>
                <a:off x="21860539" y="23516230"/>
                <a:ext cx="6584461" cy="3022152"/>
              </a:xfrm>
              <a:prstGeom prst="rect">
                <a:avLst/>
              </a:prstGeom>
            </p:spPr>
            <p:txBody>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a:lstStyle>
              <a:p>
                <a:pPr marL="0" indent="0" algn="just">
                  <a:buNone/>
                </a:pPr>
                <a:r>
                  <a:rPr lang="en-US" sz="2800" kern="0" dirty="0" smtClean="0">
                    <a:latin typeface="Helvetica" pitchFamily="34" charset="0"/>
                  </a:rPr>
                  <a:t>Figure 3 shows that the total wavefield 3(a) is separated by Green’s </a:t>
                </a:r>
                <a:r>
                  <a:rPr lang="en-US" sz="2800" kern="0" dirty="0">
                    <a:latin typeface="Helvetica" pitchFamily="34" charset="0"/>
                  </a:rPr>
                  <a:t>theorem </a:t>
                </a:r>
                <a:r>
                  <a:rPr lang="en-US" sz="2800" kern="0" dirty="0" smtClean="0">
                    <a:latin typeface="Helvetica" pitchFamily="34" charset="0"/>
                  </a:rPr>
                  <a:t>method </a:t>
                </a:r>
                <a:r>
                  <a:rPr lang="en-US" sz="2800" kern="0" dirty="0">
                    <a:latin typeface="Helvetica" pitchFamily="34" charset="0"/>
                  </a:rPr>
                  <a:t>into two parts: the reference </a:t>
                </a:r>
                <a:r>
                  <a:rPr lang="en-US" sz="2800" kern="0" dirty="0" err="1">
                    <a:latin typeface="Helvetica" pitchFamily="34" charset="0"/>
                  </a:rPr>
                  <a:t>wavefield</a:t>
                </a:r>
                <a:r>
                  <a:rPr lang="en-US" sz="2800" kern="0" dirty="0">
                    <a:latin typeface="Helvetica" pitchFamily="34" charset="0"/>
                  </a:rPr>
                  <a:t> </a:t>
                </a:r>
                <a14:m>
                  <m:oMath xmlns:m="http://schemas.openxmlformats.org/officeDocument/2006/math">
                    <m:sSub>
                      <m:sSubPr>
                        <m:ctrlPr>
                          <a:rPr lang="en-US" altLang="zh-CN" sz="2800" b="0" i="1" kern="0" smtClean="0">
                            <a:latin typeface="Cambria Math"/>
                          </a:rPr>
                        </m:ctrlPr>
                      </m:sSubPr>
                      <m:e>
                        <m:r>
                          <a:rPr lang="en-US" altLang="zh-CN" sz="2800" b="0" i="1" kern="0" smtClean="0">
                            <a:latin typeface="Cambria Math"/>
                          </a:rPr>
                          <m:t>𝑃</m:t>
                        </m:r>
                      </m:e>
                      <m:sub>
                        <m:r>
                          <a:rPr lang="en-US" altLang="zh-CN" sz="2800" b="0" i="1" kern="0" smtClean="0">
                            <a:latin typeface="Cambria Math"/>
                          </a:rPr>
                          <m:t>0</m:t>
                        </m:r>
                      </m:sub>
                    </m:sSub>
                  </m:oMath>
                </a14:m>
                <a:r>
                  <a:rPr lang="en-US" sz="2800" kern="0" dirty="0" smtClean="0">
                    <a:latin typeface="Helvetica" pitchFamily="34" charset="0"/>
                  </a:rPr>
                  <a:t> 3(b) </a:t>
                </a:r>
                <a:r>
                  <a:rPr lang="en-US" sz="2800" kern="0" dirty="0">
                    <a:latin typeface="Helvetica" pitchFamily="34" charset="0"/>
                  </a:rPr>
                  <a:t>and the scattered </a:t>
                </a:r>
                <a:r>
                  <a:rPr lang="en-US" sz="2800" kern="0" dirty="0" err="1">
                    <a:latin typeface="Helvetica" pitchFamily="34" charset="0"/>
                  </a:rPr>
                  <a:t>wavefield</a:t>
                </a:r>
                <a:r>
                  <a:rPr lang="en-US" sz="2800" kern="0" dirty="0">
                    <a:latin typeface="Helvetica" pitchFamily="34" charset="0"/>
                  </a:rPr>
                  <a:t> </a:t>
                </a:r>
                <a14:m>
                  <m:oMath xmlns:m="http://schemas.openxmlformats.org/officeDocument/2006/math">
                    <m:sSub>
                      <m:sSubPr>
                        <m:ctrlPr>
                          <a:rPr lang="en-US" altLang="zh-CN" sz="2800" i="1" kern="0">
                            <a:latin typeface="Cambria Math"/>
                          </a:rPr>
                        </m:ctrlPr>
                      </m:sSubPr>
                      <m:e>
                        <m:r>
                          <a:rPr lang="en-US" altLang="zh-CN" sz="2800" i="1" kern="0">
                            <a:latin typeface="Cambria Math"/>
                          </a:rPr>
                          <m:t>𝑃</m:t>
                        </m:r>
                      </m:e>
                      <m:sub>
                        <m:r>
                          <a:rPr lang="en-US" altLang="zh-CN" sz="2800" b="0" i="1" kern="0" smtClean="0">
                            <a:latin typeface="Cambria Math"/>
                          </a:rPr>
                          <m:t>𝑠</m:t>
                        </m:r>
                      </m:sub>
                    </m:sSub>
                    <m:r>
                      <a:rPr lang="en-US" altLang="zh-CN" sz="2800" i="1" kern="0">
                        <a:latin typeface="Cambria Math"/>
                      </a:rPr>
                      <m:t> </m:t>
                    </m:r>
                  </m:oMath>
                </a14:m>
                <a:r>
                  <a:rPr lang="en-US" sz="2800" kern="0" dirty="0" smtClean="0">
                    <a:latin typeface="Helvetica" pitchFamily="34" charset="0"/>
                  </a:rPr>
                  <a:t>4(a); the </a:t>
                </a:r>
                <a:r>
                  <a:rPr lang="en-US" sz="2800" kern="0" dirty="0">
                    <a:latin typeface="Helvetica" pitchFamily="34" charset="0"/>
                  </a:rPr>
                  <a:t>direct </a:t>
                </a:r>
                <a:r>
                  <a:rPr lang="en-US" sz="2800" kern="0" dirty="0" err="1" smtClean="0">
                    <a:latin typeface="Helvetica" pitchFamily="34" charset="0"/>
                  </a:rPr>
                  <a:t>wavefield</a:t>
                </a:r>
                <a:r>
                  <a:rPr lang="en-US" sz="2800" kern="0" dirty="0" smtClean="0">
                    <a:latin typeface="Helvetica" pitchFamily="34" charset="0"/>
                  </a:rPr>
                  <a:t> </a:t>
                </a:r>
                <a14:m>
                  <m:oMath xmlns:m="http://schemas.openxmlformats.org/officeDocument/2006/math">
                    <m:sSubSup>
                      <m:sSubSupPr>
                        <m:ctrlPr>
                          <a:rPr lang="en-US" altLang="zh-CN" sz="2800" i="1">
                            <a:latin typeface="Cambria Math"/>
                          </a:rPr>
                        </m:ctrlPr>
                      </m:sSubSupPr>
                      <m:e>
                        <m:r>
                          <a:rPr lang="en-US" altLang="zh-CN" sz="2800" i="1">
                            <a:latin typeface="Cambria Math"/>
                          </a:rPr>
                          <m:t>𝑃</m:t>
                        </m:r>
                      </m:e>
                      <m:sub>
                        <m:r>
                          <a:rPr lang="en-US" altLang="zh-CN" sz="2800" i="1">
                            <a:latin typeface="Cambria Math"/>
                          </a:rPr>
                          <m:t>0</m:t>
                        </m:r>
                      </m:sub>
                      <m:sup>
                        <m:r>
                          <a:rPr lang="en-US" altLang="zh-CN" sz="2800" i="1">
                            <a:latin typeface="Cambria Math"/>
                          </a:rPr>
                          <m:t> </m:t>
                        </m:r>
                        <m:r>
                          <a:rPr lang="en-US" altLang="zh-CN" sz="2800" i="1">
                            <a:latin typeface="Cambria Math"/>
                          </a:rPr>
                          <m:t>𝑑</m:t>
                        </m:r>
                      </m:sup>
                    </m:sSubSup>
                  </m:oMath>
                </a14:m>
                <a:r>
                  <a:rPr lang="en-US" sz="2800" kern="0" dirty="0" smtClean="0">
                    <a:latin typeface="Helvetica" pitchFamily="34" charset="0"/>
                  </a:rPr>
                  <a:t> 3(c) is obtained by source </a:t>
                </a:r>
                <a:r>
                  <a:rPr lang="en-US" sz="2800" kern="0" dirty="0" err="1" smtClean="0">
                    <a:latin typeface="Helvetica" pitchFamily="34" charset="0"/>
                  </a:rPr>
                  <a:t>deghosting</a:t>
                </a:r>
                <a:r>
                  <a:rPr lang="en-US" sz="2800" kern="0" dirty="0" smtClean="0">
                    <a:latin typeface="Helvetica" pitchFamily="34" charset="0"/>
                  </a:rPr>
                  <a:t> </a:t>
                </a:r>
                <a:r>
                  <a:rPr lang="en-US" sz="2800" kern="0" dirty="0">
                    <a:latin typeface="Helvetica" pitchFamily="34" charset="0"/>
                  </a:rPr>
                  <a:t>the reference </a:t>
                </a:r>
                <a:r>
                  <a:rPr lang="en-US" sz="2800" kern="0" dirty="0" err="1" smtClean="0">
                    <a:latin typeface="Helvetica" pitchFamily="34" charset="0"/>
                  </a:rPr>
                  <a:t>wavefield</a:t>
                </a:r>
                <a:r>
                  <a:rPr lang="en-US" sz="2800" kern="0" dirty="0" smtClean="0">
                    <a:latin typeface="Helvetica" pitchFamily="34" charset="0"/>
                  </a:rPr>
                  <a:t> </a:t>
                </a:r>
                <a14:m>
                  <m:oMath xmlns:m="http://schemas.openxmlformats.org/officeDocument/2006/math">
                    <m:sSub>
                      <m:sSubPr>
                        <m:ctrlPr>
                          <a:rPr lang="en-US" altLang="zh-CN" sz="2800" i="1" kern="0">
                            <a:latin typeface="Cambria Math"/>
                          </a:rPr>
                        </m:ctrlPr>
                      </m:sSubPr>
                      <m:e>
                        <m:r>
                          <a:rPr lang="en-US" altLang="zh-CN" sz="2800" i="1" kern="0">
                            <a:latin typeface="Cambria Math"/>
                          </a:rPr>
                          <m:t>𝑃</m:t>
                        </m:r>
                      </m:e>
                      <m:sub>
                        <m:r>
                          <a:rPr lang="en-US" altLang="zh-CN" sz="2800" i="1" kern="0">
                            <a:latin typeface="Cambria Math"/>
                          </a:rPr>
                          <m:t>0</m:t>
                        </m:r>
                      </m:sub>
                    </m:sSub>
                  </m:oMath>
                </a14:m>
                <a:r>
                  <a:rPr lang="en-US" sz="2800" kern="0" dirty="0" smtClean="0">
                    <a:latin typeface="Helvetica" pitchFamily="34" charset="0"/>
                  </a:rPr>
                  <a:t>.</a:t>
                </a:r>
                <a:endParaRPr lang="en-US" sz="2800" kern="0" dirty="0">
                  <a:latin typeface="Helvetica" pitchFamily="34" charset="0"/>
                </a:endParaRPr>
              </a:p>
            </p:txBody>
          </p:sp>
        </mc:Choice>
        <mc:Fallback xmlns="">
          <p:sp>
            <p:nvSpPr>
              <p:cNvPr id="29" name="副标题 2"/>
              <p:cNvSpPr txBox="1">
                <a:spLocks noRot="1" noChangeAspect="1" noMove="1" noResize="1" noEditPoints="1" noAdjustHandles="1" noChangeArrowheads="1" noChangeShapeType="1" noTextEdit="1"/>
              </p:cNvSpPr>
              <p:nvPr/>
            </p:nvSpPr>
            <p:spPr>
              <a:xfrm>
                <a:off x="21860539" y="23516230"/>
                <a:ext cx="6584461" cy="3022152"/>
              </a:xfrm>
              <a:prstGeom prst="rect">
                <a:avLst/>
              </a:prstGeom>
              <a:blipFill rotWithShape="1">
                <a:blip r:embed="rId14"/>
                <a:stretch>
                  <a:fillRect l="-1852" t="-1818" r="-1944" b="-8485"/>
                </a:stretch>
              </a:blipFill>
            </p:spPr>
            <p:txBody>
              <a:bodyPr/>
              <a:lstStyle/>
              <a:p>
                <a:r>
                  <a:rPr lang="zh-CN" altLang="en-US">
                    <a:noFill/>
                  </a:rPr>
                  <a:t> </a:t>
                </a:r>
              </a:p>
            </p:txBody>
          </p:sp>
        </mc:Fallback>
      </mc:AlternateContent>
      <p:sp>
        <p:nvSpPr>
          <p:cNvPr id="30" name="副标题 2"/>
          <p:cNvSpPr txBox="1">
            <a:spLocks/>
          </p:cNvSpPr>
          <p:nvPr/>
        </p:nvSpPr>
        <p:spPr>
          <a:xfrm>
            <a:off x="21859345" y="6483290"/>
            <a:ext cx="9735581" cy="6139287"/>
          </a:xfrm>
          <a:prstGeom prst="rect">
            <a:avLst/>
          </a:prstGeom>
        </p:spPr>
        <p:txBody>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a:lstStyle>
          <a:p>
            <a:pPr marL="0" indent="0" algn="just">
              <a:buNone/>
            </a:pPr>
            <a:r>
              <a:rPr lang="en-US" altLang="zh-CN" sz="2800" dirty="0" smtClean="0">
                <a:latin typeface="Helvetica" pitchFamily="34" charset="0"/>
              </a:rPr>
              <a:t>The new FSME algorithm is tested on the source-array data with overlapping or interfering primaries and multiples.</a:t>
            </a:r>
            <a:r>
              <a:rPr lang="en-US" altLang="zh-CN" sz="2800" dirty="0">
                <a:latin typeface="Helvetica" pitchFamily="34" charset="0"/>
              </a:rPr>
              <a:t> The tests are organized as follows: </a:t>
            </a:r>
            <a:r>
              <a:rPr lang="en-US" altLang="zh-CN" sz="2800" dirty="0" smtClean="0">
                <a:latin typeface="Helvetica" pitchFamily="34" charset="0"/>
              </a:rPr>
              <a:t>First, the source-array data is generated. Second, we preprocess </a:t>
            </a:r>
            <a:r>
              <a:rPr lang="en-US" altLang="zh-CN" sz="2800" dirty="0">
                <a:latin typeface="Helvetica" pitchFamily="34" charset="0"/>
              </a:rPr>
              <a:t>the generated data using Green’s theorem </a:t>
            </a:r>
            <a:r>
              <a:rPr lang="en-US" altLang="zh-CN" sz="2800" dirty="0" smtClean="0">
                <a:latin typeface="Helvetica" pitchFamily="34" charset="0"/>
              </a:rPr>
              <a:t>method. Third, </a:t>
            </a:r>
            <a:r>
              <a:rPr lang="en-US" altLang="zh-CN" sz="2800" dirty="0">
                <a:latin typeface="Helvetica" pitchFamily="34" charset="0"/>
              </a:rPr>
              <a:t>we input </a:t>
            </a:r>
            <a:r>
              <a:rPr lang="en-US" altLang="zh-CN" sz="2800" dirty="0" smtClean="0">
                <a:latin typeface="Helvetica" pitchFamily="34" charset="0"/>
              </a:rPr>
              <a:t>the preprocessed </a:t>
            </a:r>
            <a:r>
              <a:rPr lang="en-US" altLang="zh-CN" sz="2800" dirty="0">
                <a:latin typeface="Helvetica" pitchFamily="34" charset="0"/>
              </a:rPr>
              <a:t>data into the previous FSME (1) and the new FSME (2) algorithms to predict and </a:t>
            </a:r>
            <a:r>
              <a:rPr lang="en-US" altLang="zh-CN" sz="2800" dirty="0" smtClean="0">
                <a:latin typeface="Helvetica" pitchFamily="34" charset="0"/>
              </a:rPr>
              <a:t>remove the </a:t>
            </a:r>
            <a:r>
              <a:rPr lang="en-US" altLang="zh-CN" sz="2800" dirty="0">
                <a:latin typeface="Helvetica" pitchFamily="34" charset="0"/>
              </a:rPr>
              <a:t>free-surface multiples and compare their results.</a:t>
            </a:r>
          </a:p>
          <a:p>
            <a:pPr marL="0" indent="0" algn="just">
              <a:buNone/>
            </a:pPr>
            <a:r>
              <a:rPr lang="en-US" altLang="zh-CN" sz="2800" dirty="0" smtClean="0">
                <a:latin typeface="Helvetica" pitchFamily="34" charset="0"/>
              </a:rPr>
              <a:t>The </a:t>
            </a:r>
            <a:r>
              <a:rPr lang="en-US" altLang="zh-CN" sz="2800" dirty="0">
                <a:latin typeface="Helvetica" pitchFamily="34" charset="0"/>
              </a:rPr>
              <a:t>tests are based on a 1D </a:t>
            </a:r>
            <a:r>
              <a:rPr lang="en-US" altLang="zh-CN" sz="2800" dirty="0" smtClean="0">
                <a:latin typeface="Helvetica" pitchFamily="34" charset="0"/>
              </a:rPr>
              <a:t>model (Fig. 1). </a:t>
            </a:r>
            <a:r>
              <a:rPr lang="en-US" altLang="zh-CN" sz="2800" dirty="0">
                <a:latin typeface="Helvetica" pitchFamily="34" charset="0"/>
              </a:rPr>
              <a:t>The model has one shallow reflector at 90m, hence, the primary is interfering and overlapping with the free-surface multiples.</a:t>
            </a:r>
            <a:r>
              <a:rPr lang="en-US" altLang="zh-CN" sz="2800" dirty="0" smtClean="0">
                <a:latin typeface="Helvetica" pitchFamily="34" charset="0"/>
              </a:rPr>
              <a:t> </a:t>
            </a:r>
            <a:r>
              <a:rPr lang="en-US" altLang="zh-CN" sz="2800" dirty="0">
                <a:latin typeface="Helvetica" pitchFamily="34" charset="0"/>
              </a:rPr>
              <a:t>Using </a:t>
            </a:r>
            <a:r>
              <a:rPr lang="en-US" altLang="zh-CN" sz="2800" dirty="0" err="1" smtClean="0">
                <a:latin typeface="Helvetica" pitchFamily="34" charset="0"/>
              </a:rPr>
              <a:t>Cagniard</a:t>
            </a:r>
            <a:r>
              <a:rPr lang="en-US" altLang="zh-CN" sz="2800" dirty="0" smtClean="0">
                <a:latin typeface="Helvetica" pitchFamily="34" charset="0"/>
              </a:rPr>
              <a:t>-de </a:t>
            </a:r>
            <a:r>
              <a:rPr lang="en-US" altLang="zh-CN" sz="2800" dirty="0">
                <a:latin typeface="Helvetica" pitchFamily="34" charset="0"/>
              </a:rPr>
              <a:t>Hoop method, the synthetic data are generated by a source array that contains nine air-guns in one line with 24m range (Fig. </a:t>
            </a:r>
            <a:r>
              <a:rPr lang="en-US" altLang="zh-CN" sz="2800" dirty="0" smtClean="0">
                <a:latin typeface="Helvetica" pitchFamily="34" charset="0"/>
              </a:rPr>
              <a:t>2).</a:t>
            </a:r>
            <a:endParaRPr lang="en-US" sz="2800" dirty="0" smtClean="0">
              <a:latin typeface="Helvetica" pitchFamily="34" charset="0"/>
            </a:endParaRPr>
          </a:p>
          <a:p>
            <a:pPr marL="0" indent="0">
              <a:buNone/>
            </a:pPr>
            <a:endParaRPr lang="en-US" sz="2800" kern="0" dirty="0"/>
          </a:p>
        </p:txBody>
      </p:sp>
      <p:sp>
        <p:nvSpPr>
          <p:cNvPr id="33" name="副标题 2"/>
          <p:cNvSpPr txBox="1">
            <a:spLocks/>
          </p:cNvSpPr>
          <p:nvPr/>
        </p:nvSpPr>
        <p:spPr>
          <a:xfrm>
            <a:off x="29043159" y="23557793"/>
            <a:ext cx="6650183" cy="2770359"/>
          </a:xfrm>
          <a:prstGeom prst="rect">
            <a:avLst/>
          </a:prstGeom>
        </p:spPr>
        <p:txBody>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a:lstStyle>
          <a:p>
            <a:pPr marL="0" indent="0" algn="just">
              <a:buNone/>
            </a:pPr>
            <a:r>
              <a:rPr lang="en-US" sz="2800" kern="0" dirty="0" smtClean="0">
                <a:latin typeface="Helvetica" pitchFamily="34" charset="0"/>
              </a:rPr>
              <a:t>The scattered wavefield 4(a</a:t>
            </a:r>
            <a:r>
              <a:rPr lang="en-US" sz="2800" kern="0" dirty="0">
                <a:latin typeface="Helvetica" pitchFamily="34" charset="0"/>
              </a:rPr>
              <a:t>) </a:t>
            </a:r>
            <a:r>
              <a:rPr lang="en-US" sz="2800" kern="0" dirty="0" smtClean="0">
                <a:latin typeface="Helvetica" pitchFamily="34" charset="0"/>
              </a:rPr>
              <a:t>receiver </a:t>
            </a:r>
            <a:r>
              <a:rPr lang="en-US" sz="2800" kern="0" dirty="0" err="1" smtClean="0">
                <a:latin typeface="Helvetica" pitchFamily="34" charset="0"/>
              </a:rPr>
              <a:t>deghosted</a:t>
            </a:r>
            <a:r>
              <a:rPr lang="en-US" sz="2800" kern="0" dirty="0" smtClean="0">
                <a:latin typeface="Helvetica" pitchFamily="34" charset="0"/>
              </a:rPr>
              <a:t> 4(b</a:t>
            </a:r>
            <a:r>
              <a:rPr lang="en-US" sz="2800" kern="0" dirty="0">
                <a:latin typeface="Helvetica" pitchFamily="34" charset="0"/>
              </a:rPr>
              <a:t>) and </a:t>
            </a:r>
            <a:r>
              <a:rPr lang="en-US" sz="2800" kern="0" dirty="0" smtClean="0">
                <a:latin typeface="Helvetica" pitchFamily="34" charset="0"/>
              </a:rPr>
              <a:t>then source </a:t>
            </a:r>
            <a:r>
              <a:rPr lang="en-US" sz="2800" kern="0" dirty="0" err="1" smtClean="0">
                <a:latin typeface="Helvetica" pitchFamily="34" charset="0"/>
              </a:rPr>
              <a:t>deghosted</a:t>
            </a:r>
            <a:r>
              <a:rPr lang="en-US" sz="2800" kern="0" dirty="0" smtClean="0">
                <a:latin typeface="Helvetica" pitchFamily="34" charset="0"/>
              </a:rPr>
              <a:t> 4(c), as shown in </a:t>
            </a:r>
            <a:r>
              <a:rPr lang="en-US" altLang="zh-CN" sz="2800" kern="0" dirty="0">
                <a:latin typeface="Helvetica" pitchFamily="34" charset="0"/>
              </a:rPr>
              <a:t>Figure </a:t>
            </a:r>
            <a:r>
              <a:rPr lang="en-US" altLang="zh-CN" sz="2800" kern="0" dirty="0" smtClean="0">
                <a:latin typeface="Helvetica" pitchFamily="34" charset="0"/>
              </a:rPr>
              <a:t>4</a:t>
            </a:r>
            <a:r>
              <a:rPr lang="en-US" sz="2800" kern="0" dirty="0" smtClean="0">
                <a:latin typeface="Helvetica" pitchFamily="34" charset="0"/>
              </a:rPr>
              <a:t>. Both </a:t>
            </a:r>
            <a:r>
              <a:rPr lang="en-US" sz="2800" kern="0" dirty="0" err="1" smtClean="0">
                <a:latin typeface="Helvetica" pitchFamily="34" charset="0"/>
              </a:rPr>
              <a:t>deghosting</a:t>
            </a:r>
            <a:r>
              <a:rPr lang="en-US" sz="2800" kern="0" dirty="0" smtClean="0">
                <a:latin typeface="Helvetica" pitchFamily="34" charset="0"/>
              </a:rPr>
              <a:t> procedures </a:t>
            </a:r>
            <a:r>
              <a:rPr lang="en-US" sz="2800" kern="0" dirty="0">
                <a:latin typeface="Helvetica" pitchFamily="34" charset="0"/>
              </a:rPr>
              <a:t>recover more low frequency information and do not </a:t>
            </a:r>
            <a:r>
              <a:rPr lang="en-US" sz="2800" kern="0" dirty="0" smtClean="0">
                <a:latin typeface="Helvetica" pitchFamily="34" charset="0"/>
              </a:rPr>
              <a:t>damage or touch </a:t>
            </a:r>
            <a:r>
              <a:rPr lang="en-US" sz="2800" kern="0" dirty="0">
                <a:latin typeface="Helvetica" pitchFamily="34" charset="0"/>
              </a:rPr>
              <a:t>the primary. </a:t>
            </a:r>
          </a:p>
        </p:txBody>
      </p:sp>
      <p:sp>
        <p:nvSpPr>
          <p:cNvPr id="34" name="副标题 2"/>
          <p:cNvSpPr txBox="1">
            <a:spLocks/>
          </p:cNvSpPr>
          <p:nvPr/>
        </p:nvSpPr>
        <p:spPr>
          <a:xfrm>
            <a:off x="36228381" y="23557794"/>
            <a:ext cx="4888087" cy="2791375"/>
          </a:xfrm>
          <a:prstGeom prst="rect">
            <a:avLst/>
          </a:prstGeom>
        </p:spPr>
        <p:txBody>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a:lstStyle>
          <a:p>
            <a:pPr marL="0" indent="0" algn="just">
              <a:buNone/>
            </a:pPr>
            <a:r>
              <a:rPr lang="en-US" sz="2800" kern="0" dirty="0" smtClean="0">
                <a:latin typeface="Helvetica" pitchFamily="34" charset="0"/>
              </a:rPr>
              <a:t>Figure 5 illustrates that the free-surface multiples are removed by the previous and the new FSME algorithms with the former showing artifacts, which are removed in the latter</a:t>
            </a:r>
            <a:r>
              <a:rPr lang="en-US" sz="2800" kern="0" dirty="0" smtClean="0"/>
              <a:t>.</a:t>
            </a:r>
            <a:endParaRPr lang="en-US" sz="2800" kern="0" dirty="0"/>
          </a:p>
        </p:txBody>
      </p:sp>
      <p:pic>
        <p:nvPicPr>
          <p:cNvPr id="2" name="Picture 2" descr="C:\Users\uhjya_000\Dropbox\Poster_SEG\JY\SEG_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89507" y="814205"/>
            <a:ext cx="4915712" cy="3051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uhjya_000\Dropbox\Poster_SEG\JY\uh-mosrp.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23567" y="815005"/>
            <a:ext cx="4938222" cy="2953783"/>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接箭头连接符 30"/>
          <p:cNvCxnSpPr/>
          <p:nvPr/>
        </p:nvCxnSpPr>
        <p:spPr>
          <a:xfrm flipH="1" flipV="1">
            <a:off x="25357591" y="16950306"/>
            <a:ext cx="192479" cy="2507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直接箭头连接符 31"/>
          <p:cNvCxnSpPr/>
          <p:nvPr/>
        </p:nvCxnSpPr>
        <p:spPr>
          <a:xfrm flipH="1" flipV="1">
            <a:off x="27651598" y="16910202"/>
            <a:ext cx="192479" cy="2507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直接箭头连接符 34"/>
          <p:cNvCxnSpPr/>
          <p:nvPr/>
        </p:nvCxnSpPr>
        <p:spPr>
          <a:xfrm flipH="1" flipV="1">
            <a:off x="32560450" y="17391462"/>
            <a:ext cx="192479" cy="2507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直接箭头连接符 35"/>
          <p:cNvCxnSpPr/>
          <p:nvPr/>
        </p:nvCxnSpPr>
        <p:spPr>
          <a:xfrm flipH="1" flipV="1">
            <a:off x="34854457" y="17375421"/>
            <a:ext cx="192479" cy="2507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直接箭头连接符 36"/>
          <p:cNvCxnSpPr/>
          <p:nvPr/>
        </p:nvCxnSpPr>
        <p:spPr>
          <a:xfrm flipV="1">
            <a:off x="29573620" y="17495737"/>
            <a:ext cx="227608" cy="2507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8" name="直接箭头连接符 37"/>
          <p:cNvCxnSpPr/>
          <p:nvPr/>
        </p:nvCxnSpPr>
        <p:spPr>
          <a:xfrm flipV="1">
            <a:off x="32065579" y="17452648"/>
            <a:ext cx="138810" cy="29379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9" name="直接箭头连接符 38"/>
          <p:cNvCxnSpPr/>
          <p:nvPr/>
        </p:nvCxnSpPr>
        <p:spPr>
          <a:xfrm flipH="1" flipV="1">
            <a:off x="30175203" y="21122332"/>
            <a:ext cx="336884" cy="2341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2" name="副标题 2"/>
          <p:cNvSpPr txBox="1">
            <a:spLocks/>
          </p:cNvSpPr>
          <p:nvPr/>
        </p:nvSpPr>
        <p:spPr>
          <a:xfrm>
            <a:off x="36559078" y="9444025"/>
            <a:ext cx="4715046" cy="2678180"/>
          </a:xfrm>
          <a:prstGeom prst="rect">
            <a:avLst/>
          </a:prstGeom>
        </p:spPr>
        <p:txBody>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a:lstStyle>
          <a:p>
            <a:pPr marL="0" indent="0" algn="just">
              <a:buNone/>
            </a:pPr>
            <a:r>
              <a:rPr lang="en-US" altLang="zh-CN" sz="2800" kern="0" dirty="0" smtClean="0"/>
              <a:t>Figure 6</a:t>
            </a:r>
            <a:r>
              <a:rPr lang="zh-CN" altLang="en-US" sz="2800" kern="0" dirty="0" smtClean="0"/>
              <a:t>： </a:t>
            </a:r>
            <a:r>
              <a:rPr lang="en-US" sz="2800" kern="0" dirty="0" smtClean="0"/>
              <a:t>Comparison at offset = 1800m. Red: the generated primary; After multiple removal using the previous FSME (blue) and the new FSME (green dash) algorithms.</a:t>
            </a:r>
            <a:endParaRPr lang="en-US" sz="2800" kern="0" dirty="0"/>
          </a:p>
        </p:txBody>
      </p:sp>
      <p:pic>
        <p:nvPicPr>
          <p:cNvPr id="43" name="Picture 11" descr="C:\Users\uhjya_000\Dropbox\Poster_SEG\JY\model4.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30279" y="6682721"/>
            <a:ext cx="4324350" cy="25463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C:\Users\uhjya_000\Dropbox\Poster_SEG\JY\source_array9.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855905" y="10225130"/>
            <a:ext cx="4324350" cy="130986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
          <p:cNvSpPr/>
          <p:nvPr/>
        </p:nvSpPr>
        <p:spPr>
          <a:xfrm>
            <a:off x="38186225" y="14117116"/>
            <a:ext cx="1524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p:cNvSpPr/>
          <p:nvPr/>
        </p:nvSpPr>
        <p:spPr>
          <a:xfrm>
            <a:off x="38224325" y="17419738"/>
            <a:ext cx="1143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
          <p:cNvSpPr/>
          <p:nvPr/>
        </p:nvSpPr>
        <p:spPr>
          <a:xfrm>
            <a:off x="38186225" y="20656994"/>
            <a:ext cx="1524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
          <p:cNvSpPr/>
          <p:nvPr/>
        </p:nvSpPr>
        <p:spPr>
          <a:xfrm>
            <a:off x="22593802" y="17035553"/>
            <a:ext cx="581508" cy="1157853"/>
          </a:xfrm>
          <a:prstGeom prst="rect">
            <a:avLst/>
          </a:prstGeom>
          <a:noFill/>
          <a:ln w="28575">
            <a:solidFill>
              <a:srgbClr val="0000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副标题 2"/>
          <p:cNvSpPr txBox="1">
            <a:spLocks/>
          </p:cNvSpPr>
          <p:nvPr/>
        </p:nvSpPr>
        <p:spPr>
          <a:xfrm>
            <a:off x="31922084" y="9375708"/>
            <a:ext cx="4107255" cy="660236"/>
          </a:xfrm>
          <a:prstGeom prst="rect">
            <a:avLst/>
          </a:prstGeom>
        </p:spPr>
        <p:txBody>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a:lstStyle>
          <a:p>
            <a:pPr marL="0" indent="0" algn="just">
              <a:buNone/>
            </a:pPr>
            <a:r>
              <a:rPr lang="en-US" altLang="zh-CN" sz="2800" kern="0" dirty="0" smtClean="0"/>
              <a:t>Figure 1</a:t>
            </a:r>
            <a:r>
              <a:rPr lang="zh-CN" altLang="en-US" sz="2800" kern="0" dirty="0" smtClean="0"/>
              <a:t>： </a:t>
            </a:r>
            <a:r>
              <a:rPr lang="en-US" altLang="zh-CN" sz="2800" kern="0" dirty="0" smtClean="0"/>
              <a:t>Acoustic model</a:t>
            </a:r>
            <a:r>
              <a:rPr lang="zh-CN" altLang="en-US" sz="2800" kern="0" dirty="0" smtClean="0"/>
              <a:t> </a:t>
            </a:r>
            <a:endParaRPr lang="en-US" sz="2800" kern="0" dirty="0"/>
          </a:p>
        </p:txBody>
      </p:sp>
      <p:sp>
        <p:nvSpPr>
          <p:cNvPr id="50" name="副标题 2"/>
          <p:cNvSpPr txBox="1">
            <a:spLocks/>
          </p:cNvSpPr>
          <p:nvPr/>
        </p:nvSpPr>
        <p:spPr>
          <a:xfrm>
            <a:off x="31948360" y="11609154"/>
            <a:ext cx="4107255" cy="660236"/>
          </a:xfrm>
          <a:prstGeom prst="rect">
            <a:avLst/>
          </a:prstGeom>
        </p:spPr>
        <p:txBody>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a:lstStyle>
          <a:p>
            <a:pPr marL="0" indent="0" algn="just">
              <a:buNone/>
            </a:pPr>
            <a:r>
              <a:rPr lang="en-US" altLang="zh-CN" sz="2800" kern="0" dirty="0" smtClean="0"/>
              <a:t>Figure 2</a:t>
            </a:r>
            <a:r>
              <a:rPr lang="zh-CN" altLang="en-US" sz="2800" kern="0" dirty="0" smtClean="0"/>
              <a:t>： </a:t>
            </a:r>
            <a:r>
              <a:rPr lang="en-US" altLang="zh-CN" sz="2800" kern="0" dirty="0" smtClean="0"/>
              <a:t>Source array</a:t>
            </a:r>
            <a:endParaRPr lang="en-US" sz="2800" kern="0" dirty="0"/>
          </a:p>
        </p:txBody>
      </p:sp>
      <p:sp>
        <p:nvSpPr>
          <p:cNvPr id="51" name="副标题 2"/>
          <p:cNvSpPr txBox="1">
            <a:spLocks/>
          </p:cNvSpPr>
          <p:nvPr/>
        </p:nvSpPr>
        <p:spPr>
          <a:xfrm>
            <a:off x="21859345" y="22792748"/>
            <a:ext cx="6650184" cy="765046"/>
          </a:xfrm>
          <a:prstGeom prst="rect">
            <a:avLst/>
          </a:prstGeom>
        </p:spPr>
        <p:txBody>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a:lstStyle>
          <a:p>
            <a:pPr marL="0" indent="0" algn="just">
              <a:buNone/>
            </a:pPr>
            <a:r>
              <a:rPr lang="en-US" altLang="zh-CN" sz="2800" kern="0" dirty="0" smtClean="0"/>
              <a:t>Figure 3</a:t>
            </a:r>
            <a:r>
              <a:rPr lang="zh-CN" altLang="en-US" sz="2800" kern="0" dirty="0" smtClean="0"/>
              <a:t>： </a:t>
            </a:r>
            <a:r>
              <a:rPr lang="en-US" altLang="zh-CN" sz="2800" kern="0" dirty="0" smtClean="0"/>
              <a:t>Wave separation and deghosting </a:t>
            </a:r>
            <a:endParaRPr lang="en-US" sz="2800" kern="0" dirty="0"/>
          </a:p>
        </p:txBody>
      </p:sp>
      <p:sp>
        <p:nvSpPr>
          <p:cNvPr id="52" name="副标题 2"/>
          <p:cNvSpPr txBox="1">
            <a:spLocks/>
          </p:cNvSpPr>
          <p:nvPr/>
        </p:nvSpPr>
        <p:spPr>
          <a:xfrm>
            <a:off x="29043158" y="22777460"/>
            <a:ext cx="6650184" cy="765046"/>
          </a:xfrm>
          <a:prstGeom prst="rect">
            <a:avLst/>
          </a:prstGeom>
        </p:spPr>
        <p:txBody>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a:lstStyle>
          <a:p>
            <a:pPr marL="0" indent="0" algn="just">
              <a:buNone/>
            </a:pPr>
            <a:r>
              <a:rPr lang="en-US" altLang="zh-CN" sz="2800" kern="0" dirty="0" smtClean="0"/>
              <a:t>Figure 4</a:t>
            </a:r>
            <a:r>
              <a:rPr lang="zh-CN" altLang="en-US" sz="2800" kern="0" dirty="0" smtClean="0"/>
              <a:t>： </a:t>
            </a:r>
            <a:r>
              <a:rPr lang="en-US" altLang="zh-CN" sz="2800" kern="0" dirty="0" smtClean="0"/>
              <a:t>Deghosting the scattered wavefield</a:t>
            </a:r>
            <a:endParaRPr lang="en-US" sz="2800" kern="0" dirty="0"/>
          </a:p>
        </p:txBody>
      </p:sp>
      <p:sp>
        <p:nvSpPr>
          <p:cNvPr id="53" name="副标题 2"/>
          <p:cNvSpPr txBox="1">
            <a:spLocks/>
          </p:cNvSpPr>
          <p:nvPr/>
        </p:nvSpPr>
        <p:spPr>
          <a:xfrm>
            <a:off x="36479219" y="22751423"/>
            <a:ext cx="4763374" cy="753076"/>
          </a:xfrm>
          <a:prstGeom prst="rect">
            <a:avLst/>
          </a:prstGeom>
        </p:spPr>
        <p:txBody>
          <a:bodyPr/>
          <a:lst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a:lstStyle>
          <a:p>
            <a:pPr marL="0" indent="0" algn="just">
              <a:buNone/>
            </a:pPr>
            <a:r>
              <a:rPr lang="en-US" altLang="zh-CN" sz="2800" kern="0" dirty="0" smtClean="0"/>
              <a:t>Figure 5</a:t>
            </a:r>
            <a:r>
              <a:rPr lang="zh-CN" altLang="en-US" sz="2800" kern="0" dirty="0" smtClean="0"/>
              <a:t>： </a:t>
            </a:r>
            <a:r>
              <a:rPr lang="en-US" altLang="zh-CN" sz="2800" kern="0" dirty="0" smtClean="0"/>
              <a:t>FS multiple removal </a:t>
            </a:r>
            <a:endParaRPr lang="en-US" sz="2800" kern="0" dirty="0"/>
          </a:p>
        </p:txBody>
      </p:sp>
      <p:pic>
        <p:nvPicPr>
          <p:cNvPr id="17" name="Picture 2" descr="C:\Users\Jinlong\Dropbox\Poster_SEG\comparison1.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416156" y="6573595"/>
            <a:ext cx="4857967" cy="2705973"/>
          </a:xfrm>
          <a:prstGeom prst="rect">
            <a:avLst/>
          </a:prstGeom>
          <a:noFill/>
          <a:extLst>
            <a:ext uri="{909E8E84-426E-40DD-AFC4-6F175D3DCCD1}">
              <a14:hiddenFill xmlns:a14="http://schemas.microsoft.com/office/drawing/2010/main">
                <a:solidFill>
                  <a:srgbClr val="FFFFFF"/>
                </a:solidFill>
              </a14:hiddenFill>
            </a:ext>
          </a:extLst>
        </p:spPr>
      </p:pic>
      <p:sp>
        <p:nvSpPr>
          <p:cNvPr id="54" name="Text Box 16"/>
          <p:cNvSpPr txBox="1">
            <a:spLocks noChangeArrowheads="1"/>
          </p:cNvSpPr>
          <p:nvPr/>
        </p:nvSpPr>
        <p:spPr bwMode="auto">
          <a:xfrm>
            <a:off x="41866458" y="24582348"/>
            <a:ext cx="8961570" cy="3884369"/>
          </a:xfrm>
          <a:prstGeom prst="rect">
            <a:avLst/>
          </a:prstGeom>
          <a:solidFill>
            <a:schemeClr val="bg1"/>
          </a:solidFill>
          <a:ln w="38100">
            <a:solidFill>
              <a:srgbClr val="000000"/>
            </a:solidFill>
            <a:round/>
            <a:headEnd/>
            <a:tailEnd/>
          </a:ln>
        </p:spPr>
        <p:txBody>
          <a:bodyPr lIns="914400" tIns="457200" rIns="914400" bIns="914400"/>
          <a:lstStyle>
            <a:lvl1pPr eaLnBrk="0" hangingPunct="0">
              <a:defRPr sz="3200">
                <a:solidFill>
                  <a:schemeClr val="tx1"/>
                </a:solidFill>
                <a:latin typeface="Helvetica" charset="0"/>
                <a:ea typeface="MS PGothic" pitchFamily="34" charset="-128"/>
              </a:defRPr>
            </a:lvl1pPr>
            <a:lvl2pPr marL="742950" indent="-285750" eaLnBrk="0" hangingPunct="0">
              <a:defRPr sz="3200">
                <a:solidFill>
                  <a:schemeClr val="tx1"/>
                </a:solidFill>
                <a:latin typeface="Helvetica" charset="0"/>
                <a:ea typeface="MS PGothic" pitchFamily="34" charset="-128"/>
              </a:defRPr>
            </a:lvl2pPr>
            <a:lvl3pPr marL="1143000" indent="-228600" eaLnBrk="0" hangingPunct="0">
              <a:defRPr sz="3200">
                <a:solidFill>
                  <a:schemeClr val="tx1"/>
                </a:solidFill>
                <a:latin typeface="Helvetica" charset="0"/>
                <a:ea typeface="MS PGothic" pitchFamily="34" charset="-128"/>
              </a:defRPr>
            </a:lvl3pPr>
            <a:lvl4pPr marL="1600200" indent="-228600" eaLnBrk="0" hangingPunct="0">
              <a:defRPr sz="3200">
                <a:solidFill>
                  <a:schemeClr val="tx1"/>
                </a:solidFill>
                <a:latin typeface="Helvetica" charset="0"/>
                <a:ea typeface="MS PGothic" pitchFamily="34" charset="-128"/>
              </a:defRPr>
            </a:lvl4pPr>
            <a:lvl5pPr marL="2057400" indent="-228600" eaLnBrk="0" hangingPunct="0">
              <a:defRPr sz="32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charset="0"/>
                <a:ea typeface="MS PGothic" pitchFamily="34" charset="-128"/>
              </a:defRPr>
            </a:lvl9pPr>
          </a:lstStyle>
          <a:p>
            <a:pPr eaLnBrk="1" hangingPunct="1">
              <a:spcBef>
                <a:spcPct val="50000"/>
              </a:spcBef>
            </a:pPr>
            <a:r>
              <a:rPr lang="en-US" altLang="zh-CN" sz="4400" b="1" dirty="0" smtClean="0">
                <a:solidFill>
                  <a:srgbClr val="000000"/>
                </a:solidFill>
                <a:latin typeface="Calibri" pitchFamily="34" charset="0"/>
              </a:rPr>
              <a:t>7. Further information</a:t>
            </a:r>
            <a:endParaRPr lang="en-US" altLang="zh-CN" sz="4400" b="1" dirty="0">
              <a:solidFill>
                <a:srgbClr val="000000"/>
              </a:solidFill>
              <a:latin typeface="Calibri" pitchFamily="34" charset="0"/>
            </a:endParaRPr>
          </a:p>
          <a:p>
            <a:r>
              <a:rPr lang="en-US" altLang="zh-CN" sz="2800" dirty="0"/>
              <a:t>If you want more information about this work, please look at the full Abstract </a:t>
            </a:r>
            <a:r>
              <a:rPr lang="en-US" altLang="zh-CN" sz="2800" u="sng" dirty="0">
                <a:hlinkClick r:id="rId20"/>
              </a:rPr>
              <a:t>http://dx.doi.org/10.1190/segam2013-0817.1</a:t>
            </a:r>
            <a:r>
              <a:rPr lang="en-US" altLang="zh-CN" sz="2800" dirty="0"/>
              <a:t> and our website </a:t>
            </a:r>
            <a:r>
              <a:rPr lang="en-US" altLang="zh-CN" sz="2800" u="sng" dirty="0">
                <a:hlinkClick r:id="rId21"/>
              </a:rPr>
              <a:t>http://www.mosrp.uh.edu/</a:t>
            </a:r>
            <a:r>
              <a:rPr lang="en-US" altLang="zh-CN" sz="2800" dirty="0"/>
              <a:t>.</a:t>
            </a:r>
            <a:endParaRPr lang="zh-CN" altLang="zh-CN" sz="2800" dirty="0"/>
          </a:p>
          <a:p>
            <a:r>
              <a:rPr lang="en-US" altLang="zh-CN" sz="2800" dirty="0"/>
              <a:t>E-mail: jyang15@uh.edu.</a:t>
            </a:r>
            <a:endParaRPr lang="zh-CN" altLang="zh-CN" sz="2800" dirty="0"/>
          </a:p>
        </p:txBody>
      </p:sp>
    </p:spTree>
    <p:extLst>
      <p:ext uri="{BB962C8B-B14F-4D97-AF65-F5344CB8AC3E}">
        <p14:creationId xmlns:p14="http://schemas.microsoft.com/office/powerpoint/2010/main" val="1327970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7480</TotalTime>
  <Words>1668</Words>
  <Application>Microsoft Office PowerPoint</Application>
  <PresentationFormat>自定义</PresentationFormat>
  <Paragraphs>55</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Default Design</vt:lpstr>
      <vt:lpstr>PowerPoint 演示文稿</vt:lpstr>
    </vt:vector>
  </TitlesOfParts>
  <LinksUpToDate>false</LinksUpToDate>
  <SharedDoc>false</SharedDoc>
  <HyperlinkBase>http://colinpurrington.com/tips/academic/posterdesign</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dc:description>
  <cp:lastModifiedBy>Jinlong</cp:lastModifiedBy>
  <cp:revision>709</cp:revision>
  <cp:lastPrinted>2013-09-20T19:57:35Z</cp:lastPrinted>
  <dcterms:created xsi:type="dcterms:W3CDTF">2012-06-12T14:08:55Z</dcterms:created>
  <dcterms:modified xsi:type="dcterms:W3CDTF">2013-09-20T20:53:15Z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